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svg" ContentType="image/svg+xml"/>
  <Default Extension="tmp" ContentType="image/png"/>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684" r:id="rId5"/>
  </p:sldMasterIdLst>
  <p:notesMasterIdLst>
    <p:notesMasterId r:id="rId34"/>
  </p:notesMasterIdLst>
  <p:sldIdLst>
    <p:sldId id="256" r:id="rId6"/>
    <p:sldId id="259" r:id="rId7"/>
    <p:sldId id="288" r:id="rId8"/>
    <p:sldId id="800" r:id="rId9"/>
    <p:sldId id="293" r:id="rId10"/>
    <p:sldId id="257" r:id="rId11"/>
    <p:sldId id="289" r:id="rId12"/>
    <p:sldId id="799" r:id="rId13"/>
    <p:sldId id="260" r:id="rId14"/>
    <p:sldId id="258" r:id="rId15"/>
    <p:sldId id="294" r:id="rId16"/>
    <p:sldId id="295" r:id="rId17"/>
    <p:sldId id="296" r:id="rId18"/>
    <p:sldId id="802" r:id="rId19"/>
    <p:sldId id="803" r:id="rId20"/>
    <p:sldId id="297" r:id="rId21"/>
    <p:sldId id="769" r:id="rId22"/>
    <p:sldId id="794" r:id="rId23"/>
    <p:sldId id="768" r:id="rId24"/>
    <p:sldId id="785" r:id="rId25"/>
    <p:sldId id="786" r:id="rId26"/>
    <p:sldId id="796" r:id="rId27"/>
    <p:sldId id="787" r:id="rId28"/>
    <p:sldId id="798" r:id="rId29"/>
    <p:sldId id="801" r:id="rId30"/>
    <p:sldId id="804" r:id="rId31"/>
    <p:sldId id="806" r:id="rId32"/>
    <p:sldId id="805"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0CC5324-2969-4893-AFEE-351B1971FAA9}" v="14" dt="2023-06-29T06:58:25.95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4" d="100"/>
          <a:sy n="114" d="100"/>
        </p:scale>
        <p:origin x="47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microsoft.com/office/2015/10/relationships/revisionInfo" Target="revisionInfo.xml"/><Relationship Id="rId21" Type="http://schemas.openxmlformats.org/officeDocument/2006/relationships/slide" Target="slides/slide16.xml"/><Relationship Id="rId34"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 Id="rId8" Type="http://schemas.openxmlformats.org/officeDocument/2006/relationships/slide" Target="slides/slide3.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7EA95D0-D7E7-4A62-B5C0-4E6962E50B92}" type="doc">
      <dgm:prSet loTypeId="urn:microsoft.com/office/officeart/2005/8/layout/venn1" loCatId="relationship" qsTypeId="urn:microsoft.com/office/officeart/2005/8/quickstyle/simple1" qsCatId="simple" csTypeId="urn:microsoft.com/office/officeart/2005/8/colors/accent1_2" csCatId="accent1" phldr="1"/>
      <dgm:spPr/>
    </dgm:pt>
    <dgm:pt modelId="{92D02158-2DF9-4C29-80FE-E1BE6CB440F8}">
      <dgm:prSet phldrT="[Text]"/>
      <dgm:spPr/>
      <dgm:t>
        <a:bodyPr/>
        <a:lstStyle/>
        <a:p>
          <a:r>
            <a:rPr lang="en-GB" dirty="0"/>
            <a:t>Comprehension</a:t>
          </a:r>
        </a:p>
      </dgm:t>
    </dgm:pt>
    <dgm:pt modelId="{4D34F5B4-1A7E-4CE7-8844-8F50693F2976}" type="parTrans" cxnId="{8F13726E-CDF6-4AAC-806D-E2E898C277F4}">
      <dgm:prSet/>
      <dgm:spPr/>
      <dgm:t>
        <a:bodyPr/>
        <a:lstStyle/>
        <a:p>
          <a:endParaRPr lang="en-GB"/>
        </a:p>
      </dgm:t>
    </dgm:pt>
    <dgm:pt modelId="{AE0F2BE5-FE92-461E-A0F9-8924F6E7AD7E}" type="sibTrans" cxnId="{8F13726E-CDF6-4AAC-806D-E2E898C277F4}">
      <dgm:prSet/>
      <dgm:spPr/>
      <dgm:t>
        <a:bodyPr/>
        <a:lstStyle/>
        <a:p>
          <a:endParaRPr lang="en-GB"/>
        </a:p>
      </dgm:t>
    </dgm:pt>
    <dgm:pt modelId="{492F7916-A7B2-4E30-AF0B-1F5296DF14DD}">
      <dgm:prSet phldrT="[Text]"/>
      <dgm:spPr/>
      <dgm:t>
        <a:bodyPr/>
        <a:lstStyle/>
        <a:p>
          <a:r>
            <a:rPr lang="en-GB" dirty="0"/>
            <a:t>Reading for pleasure</a:t>
          </a:r>
        </a:p>
      </dgm:t>
    </dgm:pt>
    <dgm:pt modelId="{6F3B3D37-E1F6-497A-9E73-AEDC6160F776}" type="parTrans" cxnId="{E0B44B2B-C02D-4939-86E0-848B0889692D}">
      <dgm:prSet/>
      <dgm:spPr/>
      <dgm:t>
        <a:bodyPr/>
        <a:lstStyle/>
        <a:p>
          <a:endParaRPr lang="en-GB"/>
        </a:p>
      </dgm:t>
    </dgm:pt>
    <dgm:pt modelId="{69AB9D40-6F30-483C-B71C-F546BF983C12}" type="sibTrans" cxnId="{E0B44B2B-C02D-4939-86E0-848B0889692D}">
      <dgm:prSet/>
      <dgm:spPr/>
      <dgm:t>
        <a:bodyPr/>
        <a:lstStyle/>
        <a:p>
          <a:endParaRPr lang="en-GB"/>
        </a:p>
      </dgm:t>
    </dgm:pt>
    <dgm:pt modelId="{23CA2032-C8E5-4F9E-ACAD-C7E70BDDA9FD}">
      <dgm:prSet phldrT="[Text]"/>
      <dgm:spPr/>
      <dgm:t>
        <a:bodyPr/>
        <a:lstStyle/>
        <a:p>
          <a:r>
            <a:rPr lang="en-GB" dirty="0"/>
            <a:t>Decoding</a:t>
          </a:r>
        </a:p>
      </dgm:t>
    </dgm:pt>
    <dgm:pt modelId="{AD1CB5EF-5F5F-49EC-AADC-8C3C66169DBC}" type="sibTrans" cxnId="{CFE134B3-A2EC-4C69-BB87-36ECA507D010}">
      <dgm:prSet/>
      <dgm:spPr/>
      <dgm:t>
        <a:bodyPr/>
        <a:lstStyle/>
        <a:p>
          <a:endParaRPr lang="en-GB"/>
        </a:p>
      </dgm:t>
    </dgm:pt>
    <dgm:pt modelId="{23936B27-8783-4669-8E1B-9519AC9540B3}" type="parTrans" cxnId="{CFE134B3-A2EC-4C69-BB87-36ECA507D010}">
      <dgm:prSet/>
      <dgm:spPr/>
      <dgm:t>
        <a:bodyPr/>
        <a:lstStyle/>
        <a:p>
          <a:endParaRPr lang="en-GB"/>
        </a:p>
      </dgm:t>
    </dgm:pt>
    <dgm:pt modelId="{108E230A-6166-4401-BD59-8CAF3A2768BB}" type="pres">
      <dgm:prSet presAssocID="{57EA95D0-D7E7-4A62-B5C0-4E6962E50B92}" presName="compositeShape" presStyleCnt="0">
        <dgm:presLayoutVars>
          <dgm:chMax val="7"/>
          <dgm:dir/>
          <dgm:resizeHandles val="exact"/>
        </dgm:presLayoutVars>
      </dgm:prSet>
      <dgm:spPr/>
    </dgm:pt>
    <dgm:pt modelId="{7801D112-A4E6-46E8-8B39-32AD6A473781}" type="pres">
      <dgm:prSet presAssocID="{92D02158-2DF9-4C29-80FE-E1BE6CB440F8}" presName="circ1" presStyleLbl="vennNode1" presStyleIdx="0" presStyleCnt="3" custScaleX="122816" custScaleY="117193" custLinFactNeighborX="-1255" custLinFactNeighborY="-13804"/>
      <dgm:spPr/>
    </dgm:pt>
    <dgm:pt modelId="{F74BC038-2624-40CB-BC55-F51E4D52707A}" type="pres">
      <dgm:prSet presAssocID="{92D02158-2DF9-4C29-80FE-E1BE6CB440F8}" presName="circ1Tx" presStyleLbl="revTx" presStyleIdx="0" presStyleCnt="0">
        <dgm:presLayoutVars>
          <dgm:chMax val="0"/>
          <dgm:chPref val="0"/>
          <dgm:bulletEnabled val="1"/>
        </dgm:presLayoutVars>
      </dgm:prSet>
      <dgm:spPr/>
    </dgm:pt>
    <dgm:pt modelId="{E2E6604E-B952-4164-83EA-1BE518C3A467}" type="pres">
      <dgm:prSet presAssocID="{23CA2032-C8E5-4F9E-ACAD-C7E70BDDA9FD}" presName="circ2" presStyleLbl="vennNode1" presStyleIdx="1" presStyleCnt="3" custScaleX="108200" custScaleY="105441" custLinFactNeighborX="2008" custLinFactNeighborY="-9537"/>
      <dgm:spPr/>
    </dgm:pt>
    <dgm:pt modelId="{DD0981BC-8D7A-41EF-9148-907B28B922DB}" type="pres">
      <dgm:prSet presAssocID="{23CA2032-C8E5-4F9E-ACAD-C7E70BDDA9FD}" presName="circ2Tx" presStyleLbl="revTx" presStyleIdx="0" presStyleCnt="0">
        <dgm:presLayoutVars>
          <dgm:chMax val="0"/>
          <dgm:chPref val="0"/>
          <dgm:bulletEnabled val="1"/>
        </dgm:presLayoutVars>
      </dgm:prSet>
      <dgm:spPr/>
    </dgm:pt>
    <dgm:pt modelId="{9ABDC8AD-B6E8-43BF-B295-5727BB6ADD88}" type="pres">
      <dgm:prSet presAssocID="{492F7916-A7B2-4E30-AF0B-1F5296DF14DD}" presName="circ3" presStyleLbl="vennNode1" presStyleIdx="2" presStyleCnt="3" custScaleX="108351" custScaleY="108809" custLinFactNeighborX="-11764" custLinFactNeighborY="-10603"/>
      <dgm:spPr/>
    </dgm:pt>
    <dgm:pt modelId="{F79AF158-8F59-4427-AF99-DC44C084A74C}" type="pres">
      <dgm:prSet presAssocID="{492F7916-A7B2-4E30-AF0B-1F5296DF14DD}" presName="circ3Tx" presStyleLbl="revTx" presStyleIdx="0" presStyleCnt="0">
        <dgm:presLayoutVars>
          <dgm:chMax val="0"/>
          <dgm:chPref val="0"/>
          <dgm:bulletEnabled val="1"/>
        </dgm:presLayoutVars>
      </dgm:prSet>
      <dgm:spPr/>
    </dgm:pt>
  </dgm:ptLst>
  <dgm:cxnLst>
    <dgm:cxn modelId="{E0B44B2B-C02D-4939-86E0-848B0889692D}" srcId="{57EA95D0-D7E7-4A62-B5C0-4E6962E50B92}" destId="{492F7916-A7B2-4E30-AF0B-1F5296DF14DD}" srcOrd="2" destOrd="0" parTransId="{6F3B3D37-E1F6-497A-9E73-AEDC6160F776}" sibTransId="{69AB9D40-6F30-483C-B71C-F546BF983C12}"/>
    <dgm:cxn modelId="{95C54243-4281-4496-90DB-2AD6620512DF}" type="presOf" srcId="{92D02158-2DF9-4C29-80FE-E1BE6CB440F8}" destId="{7801D112-A4E6-46E8-8B39-32AD6A473781}" srcOrd="0" destOrd="0" presId="urn:microsoft.com/office/officeart/2005/8/layout/venn1"/>
    <dgm:cxn modelId="{8F13726E-CDF6-4AAC-806D-E2E898C277F4}" srcId="{57EA95D0-D7E7-4A62-B5C0-4E6962E50B92}" destId="{92D02158-2DF9-4C29-80FE-E1BE6CB440F8}" srcOrd="0" destOrd="0" parTransId="{4D34F5B4-1A7E-4CE7-8844-8F50693F2976}" sibTransId="{AE0F2BE5-FE92-461E-A0F9-8924F6E7AD7E}"/>
    <dgm:cxn modelId="{467AE854-C5F9-4927-BC87-783F1A74CD2E}" type="presOf" srcId="{23CA2032-C8E5-4F9E-ACAD-C7E70BDDA9FD}" destId="{DD0981BC-8D7A-41EF-9148-907B28B922DB}" srcOrd="1" destOrd="0" presId="urn:microsoft.com/office/officeart/2005/8/layout/venn1"/>
    <dgm:cxn modelId="{233617B0-0AC1-40D2-A93C-E6E8B4816673}" type="presOf" srcId="{92D02158-2DF9-4C29-80FE-E1BE6CB440F8}" destId="{F74BC038-2624-40CB-BC55-F51E4D52707A}" srcOrd="1" destOrd="0" presId="urn:microsoft.com/office/officeart/2005/8/layout/venn1"/>
    <dgm:cxn modelId="{CFE134B3-A2EC-4C69-BB87-36ECA507D010}" srcId="{57EA95D0-D7E7-4A62-B5C0-4E6962E50B92}" destId="{23CA2032-C8E5-4F9E-ACAD-C7E70BDDA9FD}" srcOrd="1" destOrd="0" parTransId="{23936B27-8783-4669-8E1B-9519AC9540B3}" sibTransId="{AD1CB5EF-5F5F-49EC-AADC-8C3C66169DBC}"/>
    <dgm:cxn modelId="{161703CA-A57A-4C2F-9A74-2053C0206785}" type="presOf" srcId="{57EA95D0-D7E7-4A62-B5C0-4E6962E50B92}" destId="{108E230A-6166-4401-BD59-8CAF3A2768BB}" srcOrd="0" destOrd="0" presId="urn:microsoft.com/office/officeart/2005/8/layout/venn1"/>
    <dgm:cxn modelId="{7C441AD7-D3C0-46B9-A2A2-DF199E07238F}" type="presOf" srcId="{23CA2032-C8E5-4F9E-ACAD-C7E70BDDA9FD}" destId="{E2E6604E-B952-4164-83EA-1BE518C3A467}" srcOrd="0" destOrd="0" presId="urn:microsoft.com/office/officeart/2005/8/layout/venn1"/>
    <dgm:cxn modelId="{37361ADF-97C5-4A71-87FF-94D828A87453}" type="presOf" srcId="{492F7916-A7B2-4E30-AF0B-1F5296DF14DD}" destId="{9ABDC8AD-B6E8-43BF-B295-5727BB6ADD88}" srcOrd="0" destOrd="0" presId="urn:microsoft.com/office/officeart/2005/8/layout/venn1"/>
    <dgm:cxn modelId="{7B9D5EFD-132E-4F8E-94B0-ECB30176D7A8}" type="presOf" srcId="{492F7916-A7B2-4E30-AF0B-1F5296DF14DD}" destId="{F79AF158-8F59-4427-AF99-DC44C084A74C}" srcOrd="1" destOrd="0" presId="urn:microsoft.com/office/officeart/2005/8/layout/venn1"/>
    <dgm:cxn modelId="{1A968016-C6C5-4EDC-ACA2-68882966CF25}" type="presParOf" srcId="{108E230A-6166-4401-BD59-8CAF3A2768BB}" destId="{7801D112-A4E6-46E8-8B39-32AD6A473781}" srcOrd="0" destOrd="0" presId="urn:microsoft.com/office/officeart/2005/8/layout/venn1"/>
    <dgm:cxn modelId="{8B906F0F-8B59-40E3-A0B8-D98EAEF92ACA}" type="presParOf" srcId="{108E230A-6166-4401-BD59-8CAF3A2768BB}" destId="{F74BC038-2624-40CB-BC55-F51E4D52707A}" srcOrd="1" destOrd="0" presId="urn:microsoft.com/office/officeart/2005/8/layout/venn1"/>
    <dgm:cxn modelId="{99D882B3-8D93-4CFF-B0A3-66753F6B72D9}" type="presParOf" srcId="{108E230A-6166-4401-BD59-8CAF3A2768BB}" destId="{E2E6604E-B952-4164-83EA-1BE518C3A467}" srcOrd="2" destOrd="0" presId="urn:microsoft.com/office/officeart/2005/8/layout/venn1"/>
    <dgm:cxn modelId="{7A1CCBEB-584A-4C51-9425-99A94C2E6CDD}" type="presParOf" srcId="{108E230A-6166-4401-BD59-8CAF3A2768BB}" destId="{DD0981BC-8D7A-41EF-9148-907B28B922DB}" srcOrd="3" destOrd="0" presId="urn:microsoft.com/office/officeart/2005/8/layout/venn1"/>
    <dgm:cxn modelId="{1BF3FC56-EFE8-4AA0-8F89-E720848CBF51}" type="presParOf" srcId="{108E230A-6166-4401-BD59-8CAF3A2768BB}" destId="{9ABDC8AD-B6E8-43BF-B295-5727BB6ADD88}" srcOrd="4" destOrd="0" presId="urn:microsoft.com/office/officeart/2005/8/layout/venn1"/>
    <dgm:cxn modelId="{6EF236A5-5C63-45C3-A9EC-5636E9F5D10E}" type="presParOf" srcId="{108E230A-6166-4401-BD59-8CAF3A2768BB}" destId="{F79AF158-8F59-4427-AF99-DC44C084A74C}"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01D112-A4E6-46E8-8B39-32AD6A473781}">
      <dsp:nvSpPr>
        <dsp:cNvPr id="0" name=""/>
        <dsp:cNvSpPr/>
      </dsp:nvSpPr>
      <dsp:spPr>
        <a:xfrm>
          <a:off x="3527928" y="-156244"/>
          <a:ext cx="4344255" cy="4145358"/>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422400">
            <a:lnSpc>
              <a:spcPct val="90000"/>
            </a:lnSpc>
            <a:spcBef>
              <a:spcPct val="0"/>
            </a:spcBef>
            <a:spcAft>
              <a:spcPct val="35000"/>
            </a:spcAft>
            <a:buNone/>
          </a:pPr>
          <a:r>
            <a:rPr lang="en-GB" sz="3200" kern="1200" dirty="0"/>
            <a:t>Comprehension</a:t>
          </a:r>
        </a:p>
      </dsp:txBody>
      <dsp:txXfrm>
        <a:off x="4107162" y="569193"/>
        <a:ext cx="3185787" cy="1865411"/>
      </dsp:txXfrm>
    </dsp:sp>
    <dsp:sp modelId="{E2E6604E-B952-4164-83EA-1BE518C3A467}">
      <dsp:nvSpPr>
        <dsp:cNvPr id="0" name=""/>
        <dsp:cNvSpPr/>
      </dsp:nvSpPr>
      <dsp:spPr>
        <a:xfrm>
          <a:off x="5178188" y="1925012"/>
          <a:ext cx="3827257" cy="3729665"/>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422400">
            <a:lnSpc>
              <a:spcPct val="90000"/>
            </a:lnSpc>
            <a:spcBef>
              <a:spcPct val="0"/>
            </a:spcBef>
            <a:spcAft>
              <a:spcPct val="35000"/>
            </a:spcAft>
            <a:buNone/>
          </a:pPr>
          <a:r>
            <a:rPr lang="en-GB" sz="3200" kern="1200" dirty="0"/>
            <a:t>Decoding</a:t>
          </a:r>
        </a:p>
      </dsp:txBody>
      <dsp:txXfrm>
        <a:off x="6348691" y="2888509"/>
        <a:ext cx="2296354" cy="2051316"/>
      </dsp:txXfrm>
    </dsp:sp>
    <dsp:sp modelId="{9ABDC8AD-B6E8-43BF-B295-5727BB6ADD88}">
      <dsp:nvSpPr>
        <dsp:cNvPr id="0" name=""/>
        <dsp:cNvSpPr/>
      </dsp:nvSpPr>
      <dsp:spPr>
        <a:xfrm>
          <a:off x="2135690" y="1827739"/>
          <a:ext cx="3832598" cy="3848798"/>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422400">
            <a:lnSpc>
              <a:spcPct val="90000"/>
            </a:lnSpc>
            <a:spcBef>
              <a:spcPct val="0"/>
            </a:spcBef>
            <a:spcAft>
              <a:spcPct val="35000"/>
            </a:spcAft>
            <a:buNone/>
          </a:pPr>
          <a:r>
            <a:rPr lang="en-GB" sz="3200" kern="1200" dirty="0"/>
            <a:t>Reading for pleasure</a:t>
          </a:r>
        </a:p>
      </dsp:txBody>
      <dsp:txXfrm>
        <a:off x="2496593" y="2822012"/>
        <a:ext cx="2299559" cy="2116839"/>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23T08:26:22.983"/>
    </inkml:context>
    <inkml:brush xml:id="br0">
      <inkml:brushProperty name="width" value="0.05" units="cm"/>
      <inkml:brushProperty name="height" value="0.05" units="cm"/>
    </inkml:brush>
  </inkml:definitions>
  <inkml:trace contextRef="#ctx0" brushRef="#br0">0 611 24575,'3'4'0,"0"1"0,0 0 0,-1-1 0,0 1 0,0 0 0,0 1 0,0-1 0,-1 0 0,0 0 0,0 1 0,-1-1 0,1 8 0,3 14 0,12 35 0,40 96 0,-7-24 0,-36-80 0,-13-53 0,0-1 0,0 0 0,0 0 0,0 0 0,0 1 0,0-1 0,0 0 0,0 0 0,0 0 0,0 1 0,0-1 0,1 0 0,-1 0 0,0 0 0,0 0 0,0 1 0,0-1 0,0 0 0,0 0 0,1 0 0,-1 0 0,0 1 0,0-1 0,0 0 0,0 0 0,1 0 0,-1 0 0,0 0 0,0 0 0,0 0 0,1 0 0,-1 0 0,0 0 0,0 0 0,0 0 0,1 0 0,-1 0 0,0 0 0,0 0 0,0 0 0,1 0 0,-1 0 0,0 0 0,0 0 0,0 0 0,1 0 0,-1 0 0,0 0 0,0 0 0,0 0 0,0-1 0,1 1 0,-1 0 0,0 0 0,0 0 0,0 0 0,13-17 0,12-30 0,-23 43 0,130-295 0,1-4 0,-69 190 0,-17 33 0,-28 49 0,2 0 0,33-37 0,15-21 0,-54 67-1365,-2 3-5461</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16T15:18:11.61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0 177,'274'1,"321"-4,93-54,-287 16,-331 34,111-26,-129 21,2 3,-1 1,1 3,0 3,71 5,-107-1,0 2,0 1,-1 0,1 1,20 10,42 14,95 27,12 3,-169-56,-1 0,28 1,1-3</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16T15:18:29.42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411 1,'-372'0,"369"0,0 0,1 0,-1 0,1 0,-1 1,1 0,-1-1,1 1,-1 0,1 0,-4 2,5-2,1-1,0 0,0 0,-1 1,1-1,0 0,0 1,-1-1,1 0,0 1,0-1,0 0,-1 1,1-1,0 1,0-1,0 0,0 1,0-1,0 1,0-1,0 0,0 1,0-1,0 1,0-1,0 1,0-1,16 16,-1-7,1 0,0-2,1 0,0 0,0-2,30 6,111 11,-155-21,109 8,2-5,-1-4,218-30,-321 28,37-5,0-2,44-15,-67 17,0 0,0 2,45-4,74 6,-107 4,53-2,86 3,-154 2,-5 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23T08:26:15.684"/>
    </inkml:context>
    <inkml:brush xml:id="br0">
      <inkml:brushProperty name="width" value="0.05" units="cm"/>
      <inkml:brushProperty name="height" value="0.05" units="cm"/>
    </inkml:brush>
  </inkml:definitions>
  <inkml:trace contextRef="#ctx0" brushRef="#br0">1 526 24575,'11'150'0,"-1"-54"0,-6-32 0,-2-11 0,2-2 0,14 66 0,-18-116 0,0 0 0,0 1 0,1-1 0,-1 0 0,0 0 0,1 0 0,-1 0 0,0 0 0,1 0 0,0 0 0,-1 0 0,1 0 0,-1 0 0,1-1 0,0 1 0,0 0 0,-1 0 0,1 0 0,0-1 0,0 1 0,0 0 0,0-1 0,2 1 0,-2 0 0,0-2 0,0 1 0,1 0 0,-1 0 0,0 0 0,0 0 0,0-1 0,1 1 0,-1-1 0,0 1 0,0-1 0,0 1 0,0-1 0,0 0 0,0 1 0,0-1 0,2-2 0,6-6 0,0 0 0,-1-1 0,10-15 0,-8 12 0,0 0 0,187-248 0,-159 209 0,73-76 0,57-35 0,-51 50 0,-76 76 0,2 1 0,2 3 0,48-29 0,-59 42-273,0 3 0,0 0 0,2 3 0,60-17 0,-70 24-6553</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23T08:32:45.64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56,'1177'0,"-975"-17,-142 9,25-4,-48 5,72-3,4 9,163 4,-180 10,-57-7,42 1,-31-3,93 19,-97-14,1-1,66 1,177-10,-267 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23T08:32:54.160"/>
    </inkml:context>
    <inkml:brush xml:id="br0">
      <inkml:brushProperty name="width" value="0.05" units="cm"/>
      <inkml:brushProperty name="height" value="0.05" units="cm"/>
    </inkml:brush>
  </inkml:definitions>
  <inkml:trace contextRef="#ctx0" brushRef="#br0">0 831 24575,'1'26'0,"2"1"0,8 40 0,0-1 0,84 471 0,-93-526 0,-1-5 0,0 0 0,1 0 0,0 0 0,0 0 0,0-1 0,0 1 0,6 9 0,-7-15 0,-1 0 0,0 0 0,0 1 0,0-1 0,1 0 0,-1 0 0,0 0 0,0 1 0,1-1 0,-1 0 0,0 0 0,1 0 0,-1 0 0,0 0 0,1 0 0,-1 1 0,0-1 0,1 0 0,-1 0 0,0 0 0,1 0 0,-1 0 0,0 0 0,0 0 0,1-1 0,-1 1 0,0 0 0,1 0 0,-1 0 0,0 0 0,1 0 0,-1 0 0,0 0 0,0-1 0,1 1 0,-1 0 0,0 0 0,0 0 0,1-1 0,-1 1 0,0 0 0,0 0 0,0-1 0,1 1 0,-1-1 0,9-11 0,-1-1 0,-1 0 0,0-1 0,-1 0 0,10-28 0,-1 1 0,317-706 0,-290 664 0,48-84 0,-76 145 0,1 0 0,2 1 0,0 1 0,1 1 0,25-22 0,98-87 0,-108 97 0,2 1 0,1 2 0,45-27 0,3 9-1365,-64 36-5461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23T08:33:11.034"/>
    </inkml:context>
    <inkml:brush xml:id="br0">
      <inkml:brushProperty name="width" value="0.05" units="cm"/>
      <inkml:brushProperty name="height" value="0.05" units="cm"/>
    </inkml:brush>
  </inkml:definitions>
  <inkml:trace contextRef="#ctx0" brushRef="#br0">1 773 24575,'0'6'0,"1"0"0,0 0 0,0-1 0,1 1 0,3 8 0,1 7 0,7 19 0,2 0 0,2-2 0,1 1 0,1-2 0,35 47 0,-50-78 0,-2-2 0,0 0 0,1 0 0,-1-1 0,1 0 0,0 1 0,6 3 0,-9-6 0,1-1 0,0 1 0,0-1 0,0 0 0,0 1 0,0-1 0,0 0 0,0 1 0,-1-1 0,1 0 0,0 0 0,0 0 0,0 0 0,0 0 0,0 0 0,0 0 0,0 0 0,0-1 0,0 1 0,0 0 0,0-1 0,0 1 0,0 0 0,0-1 0,-1 1 0,1-1 0,0 1 0,0-1 0,0 0 0,-1 1 0,1-1 0,0 0 0,-1 1 0,1-1 0,0-1 0,32-41 0,-3-1 0,-1-1 0,35-75 0,-53 99 0,41-82 0,103-183 0,28-29 0,-158 271-682,45-60-1,-56 86-6143</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23T08:33:16.928"/>
    </inkml:context>
    <inkml:brush xml:id="br0">
      <inkml:brushProperty name="width" value="0.05" units="cm"/>
      <inkml:brushProperty name="height" value="0.05" units="cm"/>
    </inkml:brush>
  </inkml:definitions>
  <inkml:trace contextRef="#ctx0" brushRef="#br0">1 869 24575,'13'260'0,"1"-8"0,-16-170 0,4 70 0,4-127 0,-5-25 0,-1 1 0,1-1 0,-1 0 0,0 0 0,1 1 0,-1-1 0,1 0 0,-1 0 0,1 0 0,-1 0 0,1 1 0,-1-1 0,1 0 0,-1 0 0,1 0 0,-1 0 0,1 0 0,-1 0 0,1 0 0,-1-1 0,1 1 0,-1 0 0,1 0 0,-1 0 0,1 0 0,-1-1 0,1 1 0,-1 0 0,0 0 0,1-1 0,-1 1 0,1 0 0,-1-1 0,0 1 0,1 0 0,-1-1 0,0 1 0,0 0 0,1-1 0,-1 1 0,0-1 0,0 1 0,1-1 0,16-22 0,-2 0 0,0 0 0,-1-2 0,-2 1 0,0-2 0,12-38 0,1-2 0,139-401 0,-112 307 0,-31 102 0,-3-1 0,18-102 0,-28 125 0,1 2 0,1-1 0,2 1 0,2 1 0,28-53 0,-25 53 0,3-14 0,-14 31 0,1 0 0,13-22 0,-4 13-1365,-3 3-5461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16T15:17:36.16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0,'443'27,"-245"-9,27-2,635 61,-776-68,0-5,126-8,49-31,-194 24,12-2,130-17,456 19,-412 13,580-2,-803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16T15:17:38.30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0 229,'50'0,"117"-4,-146 1,1 0,-1-1,0-2,0 0,34-15,-31 11,1 1,0 0,0 2,1 1,0 1,38-2,111-17,-146 19,0-2,0-1,49-20,-16-7,-29 14</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16T15:17:53.752"/>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1 156,'20'5,"0"-1,1 0,0-2,0 0,28-1,0 0,649 5,-478-7,-182-1,1-2,66-15,-68 10,1 3,67-4,-28 11,-28 1,-1-3,79-10,-33 0,1 4,147 7,-98 2,50-12,-160 6,-2-3,1 0,56-22,-59 18,0 0,41-7,-59 15,0 1,0 1,1 0,-1 1,0 0,0 1,0 0,0 1,14 4,-10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2389E9-BCFC-457B-89A7-16B08EC90E38}" type="datetimeFigureOut">
              <a:rPr lang="en-GB" smtClean="0"/>
              <a:t>30/06/2023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3A4795-59CE-4609-B921-9ABD3551F698}" type="slidenum">
              <a:rPr lang="en-GB" smtClean="0"/>
              <a:t>‹#›</a:t>
            </a:fld>
            <a:endParaRPr lang="en-GB"/>
          </a:p>
        </p:txBody>
      </p:sp>
    </p:spTree>
    <p:extLst>
      <p:ext uri="{BB962C8B-B14F-4D97-AF65-F5344CB8AC3E}">
        <p14:creationId xmlns:p14="http://schemas.microsoft.com/office/powerpoint/2010/main" val="12895881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a:extLst>
              <a:ext uri="{FF2B5EF4-FFF2-40B4-BE49-F238E27FC236}">
                <a16:creationId xmlns:a16="http://schemas.microsoft.com/office/drawing/2014/main" id="{5DE4A8B2-B5AB-45E1-B7EF-49A658E2280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958BCFCE-411F-443B-94A2-8D4553FCDF37}" type="slidenum">
              <a:rPr lang="en-US" altLang="en-US" sz="1200">
                <a:latin typeface="Calibri" panose="020F0502020204030204" pitchFamily="34" charset="0"/>
              </a:rPr>
              <a:pPr eaLnBrk="1" hangingPunct="1"/>
              <a:t>3</a:t>
            </a:fld>
            <a:endParaRPr lang="en-US" altLang="en-US" sz="1200">
              <a:latin typeface="Calibri" panose="020F0502020204030204" pitchFamily="34" charset="0"/>
            </a:endParaRPr>
          </a:p>
        </p:txBody>
      </p:sp>
      <p:sp>
        <p:nvSpPr>
          <p:cNvPr id="31747" name="Rectangle 2">
            <a:extLst>
              <a:ext uri="{FF2B5EF4-FFF2-40B4-BE49-F238E27FC236}">
                <a16:creationId xmlns:a16="http://schemas.microsoft.com/office/drawing/2014/main" id="{1EE2328B-E0CC-4BD0-8603-F290FB617DD0}"/>
              </a:ext>
            </a:extLst>
          </p:cNvPr>
          <p:cNvSpPr>
            <a:spLocks noGrp="1" noRot="1" noChangeAspect="1" noChangeArrowheads="1" noTextEdit="1"/>
          </p:cNvSpPr>
          <p:nvPr>
            <p:ph type="sldImg"/>
          </p:nvPr>
        </p:nvSpPr>
        <p:spPr>
          <a:ln/>
        </p:spPr>
      </p:sp>
      <p:sp>
        <p:nvSpPr>
          <p:cNvPr id="31748" name="Rectangle 3">
            <a:extLst>
              <a:ext uri="{FF2B5EF4-FFF2-40B4-BE49-F238E27FC236}">
                <a16:creationId xmlns:a16="http://schemas.microsoft.com/office/drawing/2014/main" id="{0E2868A6-142C-4CB2-B49A-B5148CA03B79}"/>
              </a:ext>
            </a:extLst>
          </p:cNvPr>
          <p:cNvSpPr>
            <a:spLocks noGrp="1" noChangeArrowheads="1"/>
          </p:cNvSpPr>
          <p:nvPr>
            <p:ph type="body" idx="1"/>
          </p:nvPr>
        </p:nvSpPr>
        <p:spPr>
          <a:xfrm>
            <a:off x="1123950" y="4343400"/>
            <a:ext cx="46101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Tx/>
              <a:buChar char="•"/>
            </a:pPr>
            <a:r>
              <a:rPr lang="en-GB" altLang="en-US">
                <a:latin typeface="Arial" panose="020B0604020202020204" pitchFamily="34" charset="0"/>
                <a:ea typeface="ＭＳ Ｐゴシック" panose="020B0600070205080204" pitchFamily="34" charset="-128"/>
              </a:rPr>
              <a:t>If children are happy to read, they are more likely to do so when they have to as well as when they want to.</a:t>
            </a:r>
          </a:p>
        </p:txBody>
      </p:sp>
    </p:spTree>
    <p:extLst>
      <p:ext uri="{BB962C8B-B14F-4D97-AF65-F5344CB8AC3E}">
        <p14:creationId xmlns:p14="http://schemas.microsoft.com/office/powerpoint/2010/main" val="19028014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1"/>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chemeClr val="tx1"/>
                </a:solidFill>
                <a:latin typeface="+mn-lt"/>
              </a:defRPr>
            </a:lvl1pPr>
          </a:lstStyle>
          <a:p>
            <a:fld id="{93CA6D72-2029-46F6-9482-808B04BCA15A}" type="datetimeFigureOut">
              <a:rPr lang="en-GB" smtClean="0"/>
              <a:t>30/06/2023</a:t>
            </a:fld>
            <a:endParaRPr lang="en-GB"/>
          </a:p>
        </p:txBody>
      </p:sp>
      <p:sp>
        <p:nvSpPr>
          <p:cNvPr id="21" name="Footer Placeholder 20"/>
          <p:cNvSpPr>
            <a:spLocks noGrp="1"/>
          </p:cNvSpPr>
          <p:nvPr>
            <p:ph type="ftr" sz="quarter" idx="11"/>
          </p:nvPr>
        </p:nvSpPr>
        <p:spPr>
          <a:xfrm>
            <a:off x="1453896" y="5211060"/>
            <a:ext cx="5905500" cy="228600"/>
          </a:xfrm>
        </p:spPr>
        <p:txBody>
          <a:bodyPr/>
          <a:lstStyle>
            <a:lvl1pPr algn="l">
              <a:defRPr>
                <a:solidFill>
                  <a:schemeClr val="tx1">
                    <a:lumMod val="75000"/>
                    <a:lumOff val="25000"/>
                  </a:schemeClr>
                </a:solidFill>
              </a:defRPr>
            </a:lvl1pPr>
          </a:lstStyle>
          <a:p>
            <a:endParaRPr lang="en-GB"/>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9985E9DF-8166-4BD2-8CDA-3FB92FB6C334}" type="slidenum">
              <a:rPr lang="en-GB" smtClean="0"/>
              <a:t>‹#›</a:t>
            </a:fld>
            <a:endParaRPr lang="en-GB"/>
          </a:p>
        </p:txBody>
      </p:sp>
    </p:spTree>
    <p:extLst>
      <p:ext uri="{BB962C8B-B14F-4D97-AF65-F5344CB8AC3E}">
        <p14:creationId xmlns:p14="http://schemas.microsoft.com/office/powerpoint/2010/main" val="9088638"/>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CA6D72-2029-46F6-9482-808B04BCA15A}" type="datetimeFigureOut">
              <a:rPr lang="en-GB" smtClean="0"/>
              <a:t>30/06/2023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985E9DF-8166-4BD2-8CDA-3FB92FB6C334}" type="slidenum">
              <a:rPr lang="en-GB" smtClean="0"/>
              <a:t>‹#›</a:t>
            </a:fld>
            <a:endParaRPr lang="en-GB"/>
          </a:p>
        </p:txBody>
      </p:sp>
    </p:spTree>
    <p:extLst>
      <p:ext uri="{BB962C8B-B14F-4D97-AF65-F5344CB8AC3E}">
        <p14:creationId xmlns:p14="http://schemas.microsoft.com/office/powerpoint/2010/main" val="18768019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CA6D72-2029-46F6-9482-808B04BCA15A}" type="datetimeFigureOut">
              <a:rPr lang="en-GB" smtClean="0"/>
              <a:t>30/06/2023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985E9DF-8166-4BD2-8CDA-3FB92FB6C334}" type="slidenum">
              <a:rPr lang="en-GB" smtClean="0"/>
              <a:t>‹#›</a:t>
            </a:fld>
            <a:endParaRPr lang="en-GB"/>
          </a:p>
        </p:txBody>
      </p:sp>
    </p:spTree>
    <p:extLst>
      <p:ext uri="{BB962C8B-B14F-4D97-AF65-F5344CB8AC3E}">
        <p14:creationId xmlns:p14="http://schemas.microsoft.com/office/powerpoint/2010/main" val="38392789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6C0572-D1D0-1E47-0908-1DBC20B094D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7233AE0-AD08-6197-8B41-218BF84EAA6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A4EE2AD-F0E3-1A61-5EDC-79C4BF147411}"/>
              </a:ext>
            </a:extLst>
          </p:cNvPr>
          <p:cNvSpPr>
            <a:spLocks noGrp="1"/>
          </p:cNvSpPr>
          <p:nvPr>
            <p:ph type="dt" sz="half" idx="10"/>
          </p:nvPr>
        </p:nvSpPr>
        <p:spPr/>
        <p:txBody>
          <a:bodyPr/>
          <a:lstStyle/>
          <a:p>
            <a:fld id="{9C2DF53B-C4C2-499F-8222-252AA42BDE58}" type="datetimeFigureOut">
              <a:rPr lang="en-GB" smtClean="0"/>
              <a:t>30/06/2023</a:t>
            </a:fld>
            <a:endParaRPr lang="en-GB"/>
          </a:p>
        </p:txBody>
      </p:sp>
      <p:sp>
        <p:nvSpPr>
          <p:cNvPr id="5" name="Footer Placeholder 4">
            <a:extLst>
              <a:ext uri="{FF2B5EF4-FFF2-40B4-BE49-F238E27FC236}">
                <a16:creationId xmlns:a16="http://schemas.microsoft.com/office/drawing/2014/main" id="{95F8A150-75C5-FDA9-4E68-192865EA74B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CBE5627-00C1-39B7-8AB7-F441215BD083}"/>
              </a:ext>
            </a:extLst>
          </p:cNvPr>
          <p:cNvSpPr>
            <a:spLocks noGrp="1"/>
          </p:cNvSpPr>
          <p:nvPr>
            <p:ph type="sldNum" sz="quarter" idx="12"/>
          </p:nvPr>
        </p:nvSpPr>
        <p:spPr/>
        <p:txBody>
          <a:bodyPr/>
          <a:lstStyle/>
          <a:p>
            <a:fld id="{AC819FB2-89F9-4755-8556-E024545255FB}" type="slidenum">
              <a:rPr lang="en-GB" smtClean="0"/>
              <a:t>‹#›</a:t>
            </a:fld>
            <a:endParaRPr lang="en-GB"/>
          </a:p>
        </p:txBody>
      </p:sp>
    </p:spTree>
    <p:extLst>
      <p:ext uri="{BB962C8B-B14F-4D97-AF65-F5344CB8AC3E}">
        <p14:creationId xmlns:p14="http://schemas.microsoft.com/office/powerpoint/2010/main" val="14420935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FBBBBD-375A-88B2-9AF8-3DE345D4C4A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C594CE9-E81F-2A85-282F-CE765FA01D2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2372692-B243-5B3E-3FAA-F5E2F32DEF72}"/>
              </a:ext>
            </a:extLst>
          </p:cNvPr>
          <p:cNvSpPr>
            <a:spLocks noGrp="1"/>
          </p:cNvSpPr>
          <p:nvPr>
            <p:ph type="dt" sz="half" idx="10"/>
          </p:nvPr>
        </p:nvSpPr>
        <p:spPr/>
        <p:txBody>
          <a:bodyPr/>
          <a:lstStyle/>
          <a:p>
            <a:fld id="{9C2DF53B-C4C2-499F-8222-252AA42BDE58}" type="datetimeFigureOut">
              <a:rPr lang="en-GB" smtClean="0"/>
              <a:t>30/06/2023</a:t>
            </a:fld>
            <a:endParaRPr lang="en-GB"/>
          </a:p>
        </p:txBody>
      </p:sp>
      <p:sp>
        <p:nvSpPr>
          <p:cNvPr id="5" name="Footer Placeholder 4">
            <a:extLst>
              <a:ext uri="{FF2B5EF4-FFF2-40B4-BE49-F238E27FC236}">
                <a16:creationId xmlns:a16="http://schemas.microsoft.com/office/drawing/2014/main" id="{80B1D7B5-5B12-37B0-B59E-B58A6F9F251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3BAB7FF-7274-BBAF-76C4-BEB3B04D2CBB}"/>
              </a:ext>
            </a:extLst>
          </p:cNvPr>
          <p:cNvSpPr>
            <a:spLocks noGrp="1"/>
          </p:cNvSpPr>
          <p:nvPr>
            <p:ph type="sldNum" sz="quarter" idx="12"/>
          </p:nvPr>
        </p:nvSpPr>
        <p:spPr/>
        <p:txBody>
          <a:bodyPr/>
          <a:lstStyle/>
          <a:p>
            <a:fld id="{AC819FB2-89F9-4755-8556-E024545255FB}" type="slidenum">
              <a:rPr lang="en-GB" smtClean="0"/>
              <a:t>‹#›</a:t>
            </a:fld>
            <a:endParaRPr lang="en-GB"/>
          </a:p>
        </p:txBody>
      </p:sp>
    </p:spTree>
    <p:extLst>
      <p:ext uri="{BB962C8B-B14F-4D97-AF65-F5344CB8AC3E}">
        <p14:creationId xmlns:p14="http://schemas.microsoft.com/office/powerpoint/2010/main" val="29748679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3D4D0-830D-F495-11E8-0D42AFFD689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BAF4D3F-79C0-6ACF-7288-D8717B4AAF9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99A654B-42E0-94D6-423E-BE112A9DCE0B}"/>
              </a:ext>
            </a:extLst>
          </p:cNvPr>
          <p:cNvSpPr>
            <a:spLocks noGrp="1"/>
          </p:cNvSpPr>
          <p:nvPr>
            <p:ph type="dt" sz="half" idx="10"/>
          </p:nvPr>
        </p:nvSpPr>
        <p:spPr/>
        <p:txBody>
          <a:bodyPr/>
          <a:lstStyle/>
          <a:p>
            <a:fld id="{9C2DF53B-C4C2-499F-8222-252AA42BDE58}" type="datetimeFigureOut">
              <a:rPr lang="en-GB" smtClean="0"/>
              <a:t>30/06/2023</a:t>
            </a:fld>
            <a:endParaRPr lang="en-GB"/>
          </a:p>
        </p:txBody>
      </p:sp>
      <p:sp>
        <p:nvSpPr>
          <p:cNvPr id="5" name="Footer Placeholder 4">
            <a:extLst>
              <a:ext uri="{FF2B5EF4-FFF2-40B4-BE49-F238E27FC236}">
                <a16:creationId xmlns:a16="http://schemas.microsoft.com/office/drawing/2014/main" id="{96009FB7-4CBA-E306-8BFF-70D68CDCBC9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2B2898B-2663-A3FE-82DC-BABEB4C6F2BD}"/>
              </a:ext>
            </a:extLst>
          </p:cNvPr>
          <p:cNvSpPr>
            <a:spLocks noGrp="1"/>
          </p:cNvSpPr>
          <p:nvPr>
            <p:ph type="sldNum" sz="quarter" idx="12"/>
          </p:nvPr>
        </p:nvSpPr>
        <p:spPr/>
        <p:txBody>
          <a:bodyPr/>
          <a:lstStyle/>
          <a:p>
            <a:fld id="{AC819FB2-89F9-4755-8556-E024545255FB}" type="slidenum">
              <a:rPr lang="en-GB" smtClean="0"/>
              <a:t>‹#›</a:t>
            </a:fld>
            <a:endParaRPr lang="en-GB"/>
          </a:p>
        </p:txBody>
      </p:sp>
    </p:spTree>
    <p:extLst>
      <p:ext uri="{BB962C8B-B14F-4D97-AF65-F5344CB8AC3E}">
        <p14:creationId xmlns:p14="http://schemas.microsoft.com/office/powerpoint/2010/main" val="25609174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61C20-C344-6689-A11B-6B974915F74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D9AC5AA-B54C-CC26-CBE6-8EFD88DF1FF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18BAA62-73D2-6C07-7257-F131B1065D7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26425F5-28A7-44EB-2166-3E89638B2ABA}"/>
              </a:ext>
            </a:extLst>
          </p:cNvPr>
          <p:cNvSpPr>
            <a:spLocks noGrp="1"/>
          </p:cNvSpPr>
          <p:nvPr>
            <p:ph type="dt" sz="half" idx="10"/>
          </p:nvPr>
        </p:nvSpPr>
        <p:spPr/>
        <p:txBody>
          <a:bodyPr/>
          <a:lstStyle/>
          <a:p>
            <a:fld id="{9C2DF53B-C4C2-499F-8222-252AA42BDE58}" type="datetimeFigureOut">
              <a:rPr lang="en-GB" smtClean="0"/>
              <a:t>30/06/2023</a:t>
            </a:fld>
            <a:endParaRPr lang="en-GB"/>
          </a:p>
        </p:txBody>
      </p:sp>
      <p:sp>
        <p:nvSpPr>
          <p:cNvPr id="6" name="Footer Placeholder 5">
            <a:extLst>
              <a:ext uri="{FF2B5EF4-FFF2-40B4-BE49-F238E27FC236}">
                <a16:creationId xmlns:a16="http://schemas.microsoft.com/office/drawing/2014/main" id="{C314AA5E-4C17-3994-B770-C5B49A13F9E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E22955B-766F-9109-F211-A1CC4D3C011C}"/>
              </a:ext>
            </a:extLst>
          </p:cNvPr>
          <p:cNvSpPr>
            <a:spLocks noGrp="1"/>
          </p:cNvSpPr>
          <p:nvPr>
            <p:ph type="sldNum" sz="quarter" idx="12"/>
          </p:nvPr>
        </p:nvSpPr>
        <p:spPr/>
        <p:txBody>
          <a:bodyPr/>
          <a:lstStyle/>
          <a:p>
            <a:fld id="{AC819FB2-89F9-4755-8556-E024545255FB}" type="slidenum">
              <a:rPr lang="en-GB" smtClean="0"/>
              <a:t>‹#›</a:t>
            </a:fld>
            <a:endParaRPr lang="en-GB"/>
          </a:p>
        </p:txBody>
      </p:sp>
    </p:spTree>
    <p:extLst>
      <p:ext uri="{BB962C8B-B14F-4D97-AF65-F5344CB8AC3E}">
        <p14:creationId xmlns:p14="http://schemas.microsoft.com/office/powerpoint/2010/main" val="10970051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E4AC2-CE60-5BDC-CEAD-1DB8ECAFB06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B763207-9A14-6D1E-58E2-BA7FC24C70F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3C4D44A-C4F6-9392-D792-876708892B6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6D48A8D-666B-CB81-AA18-5B11EED35D3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566A7E9-9BAB-16C4-37D3-E2D74215324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2B101D3-D37C-3C74-3391-008A5A0758B9}"/>
              </a:ext>
            </a:extLst>
          </p:cNvPr>
          <p:cNvSpPr>
            <a:spLocks noGrp="1"/>
          </p:cNvSpPr>
          <p:nvPr>
            <p:ph type="dt" sz="half" idx="10"/>
          </p:nvPr>
        </p:nvSpPr>
        <p:spPr/>
        <p:txBody>
          <a:bodyPr/>
          <a:lstStyle/>
          <a:p>
            <a:fld id="{9C2DF53B-C4C2-499F-8222-252AA42BDE58}" type="datetimeFigureOut">
              <a:rPr lang="en-GB" smtClean="0"/>
              <a:t>30/06/2023</a:t>
            </a:fld>
            <a:endParaRPr lang="en-GB"/>
          </a:p>
        </p:txBody>
      </p:sp>
      <p:sp>
        <p:nvSpPr>
          <p:cNvPr id="8" name="Footer Placeholder 7">
            <a:extLst>
              <a:ext uri="{FF2B5EF4-FFF2-40B4-BE49-F238E27FC236}">
                <a16:creationId xmlns:a16="http://schemas.microsoft.com/office/drawing/2014/main" id="{2331F518-C429-F484-CA3B-22814948CDA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AF61B66-268F-CF28-6126-35304B7A2931}"/>
              </a:ext>
            </a:extLst>
          </p:cNvPr>
          <p:cNvSpPr>
            <a:spLocks noGrp="1"/>
          </p:cNvSpPr>
          <p:nvPr>
            <p:ph type="sldNum" sz="quarter" idx="12"/>
          </p:nvPr>
        </p:nvSpPr>
        <p:spPr/>
        <p:txBody>
          <a:bodyPr/>
          <a:lstStyle/>
          <a:p>
            <a:fld id="{AC819FB2-89F9-4755-8556-E024545255FB}" type="slidenum">
              <a:rPr lang="en-GB" smtClean="0"/>
              <a:t>‹#›</a:t>
            </a:fld>
            <a:endParaRPr lang="en-GB"/>
          </a:p>
        </p:txBody>
      </p:sp>
    </p:spTree>
    <p:extLst>
      <p:ext uri="{BB962C8B-B14F-4D97-AF65-F5344CB8AC3E}">
        <p14:creationId xmlns:p14="http://schemas.microsoft.com/office/powerpoint/2010/main" val="1596073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8B704-10C1-5DC1-8498-0669B6B5EE0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9191564-F056-D0DE-48A9-E5895ADA7A20}"/>
              </a:ext>
            </a:extLst>
          </p:cNvPr>
          <p:cNvSpPr>
            <a:spLocks noGrp="1"/>
          </p:cNvSpPr>
          <p:nvPr>
            <p:ph type="dt" sz="half" idx="10"/>
          </p:nvPr>
        </p:nvSpPr>
        <p:spPr/>
        <p:txBody>
          <a:bodyPr/>
          <a:lstStyle/>
          <a:p>
            <a:fld id="{9C2DF53B-C4C2-499F-8222-252AA42BDE58}" type="datetimeFigureOut">
              <a:rPr lang="en-GB" smtClean="0"/>
              <a:t>30/06/2023</a:t>
            </a:fld>
            <a:endParaRPr lang="en-GB"/>
          </a:p>
        </p:txBody>
      </p:sp>
      <p:sp>
        <p:nvSpPr>
          <p:cNvPr id="4" name="Footer Placeholder 3">
            <a:extLst>
              <a:ext uri="{FF2B5EF4-FFF2-40B4-BE49-F238E27FC236}">
                <a16:creationId xmlns:a16="http://schemas.microsoft.com/office/drawing/2014/main" id="{EEAA7F89-6537-4170-4959-95B9E50A24A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2E9FE12-AF49-BB1A-1F92-AC07AC656A2C}"/>
              </a:ext>
            </a:extLst>
          </p:cNvPr>
          <p:cNvSpPr>
            <a:spLocks noGrp="1"/>
          </p:cNvSpPr>
          <p:nvPr>
            <p:ph type="sldNum" sz="quarter" idx="12"/>
          </p:nvPr>
        </p:nvSpPr>
        <p:spPr/>
        <p:txBody>
          <a:bodyPr/>
          <a:lstStyle/>
          <a:p>
            <a:fld id="{AC819FB2-89F9-4755-8556-E024545255FB}" type="slidenum">
              <a:rPr lang="en-GB" smtClean="0"/>
              <a:t>‹#›</a:t>
            </a:fld>
            <a:endParaRPr lang="en-GB"/>
          </a:p>
        </p:txBody>
      </p:sp>
    </p:spTree>
    <p:extLst>
      <p:ext uri="{BB962C8B-B14F-4D97-AF65-F5344CB8AC3E}">
        <p14:creationId xmlns:p14="http://schemas.microsoft.com/office/powerpoint/2010/main" val="31710440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E9377D7-CDEE-3DDD-E1C5-36CC69DC2357}"/>
              </a:ext>
            </a:extLst>
          </p:cNvPr>
          <p:cNvSpPr>
            <a:spLocks noGrp="1"/>
          </p:cNvSpPr>
          <p:nvPr>
            <p:ph type="dt" sz="half" idx="10"/>
          </p:nvPr>
        </p:nvSpPr>
        <p:spPr/>
        <p:txBody>
          <a:bodyPr/>
          <a:lstStyle/>
          <a:p>
            <a:fld id="{9C2DF53B-C4C2-499F-8222-252AA42BDE58}" type="datetimeFigureOut">
              <a:rPr lang="en-GB" smtClean="0"/>
              <a:t>30/06/2023</a:t>
            </a:fld>
            <a:endParaRPr lang="en-GB"/>
          </a:p>
        </p:txBody>
      </p:sp>
      <p:sp>
        <p:nvSpPr>
          <p:cNvPr id="3" name="Footer Placeholder 2">
            <a:extLst>
              <a:ext uri="{FF2B5EF4-FFF2-40B4-BE49-F238E27FC236}">
                <a16:creationId xmlns:a16="http://schemas.microsoft.com/office/drawing/2014/main" id="{8433D5B0-9CE5-0078-4F0D-28FCF34E0254}"/>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85E09B6F-9012-679D-EC88-8AD44350A7BC}"/>
              </a:ext>
            </a:extLst>
          </p:cNvPr>
          <p:cNvSpPr>
            <a:spLocks noGrp="1"/>
          </p:cNvSpPr>
          <p:nvPr>
            <p:ph type="sldNum" sz="quarter" idx="12"/>
          </p:nvPr>
        </p:nvSpPr>
        <p:spPr/>
        <p:txBody>
          <a:bodyPr/>
          <a:lstStyle/>
          <a:p>
            <a:fld id="{AC819FB2-89F9-4755-8556-E024545255FB}" type="slidenum">
              <a:rPr lang="en-GB" smtClean="0"/>
              <a:t>‹#›</a:t>
            </a:fld>
            <a:endParaRPr lang="en-GB"/>
          </a:p>
        </p:txBody>
      </p:sp>
    </p:spTree>
    <p:extLst>
      <p:ext uri="{BB962C8B-B14F-4D97-AF65-F5344CB8AC3E}">
        <p14:creationId xmlns:p14="http://schemas.microsoft.com/office/powerpoint/2010/main" val="7412095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C3A409-4DC4-4A27-4090-CC6CCE30101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4084234-9856-2880-A836-C8438AA8A6D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F848BEC-1F72-D3FE-2D9A-4562C7157A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029F7DF-0B18-8BA6-8563-30ADE14561D4}"/>
              </a:ext>
            </a:extLst>
          </p:cNvPr>
          <p:cNvSpPr>
            <a:spLocks noGrp="1"/>
          </p:cNvSpPr>
          <p:nvPr>
            <p:ph type="dt" sz="half" idx="10"/>
          </p:nvPr>
        </p:nvSpPr>
        <p:spPr/>
        <p:txBody>
          <a:bodyPr/>
          <a:lstStyle/>
          <a:p>
            <a:fld id="{9C2DF53B-C4C2-499F-8222-252AA42BDE58}" type="datetimeFigureOut">
              <a:rPr lang="en-GB" smtClean="0"/>
              <a:t>30/06/2023</a:t>
            </a:fld>
            <a:endParaRPr lang="en-GB"/>
          </a:p>
        </p:txBody>
      </p:sp>
      <p:sp>
        <p:nvSpPr>
          <p:cNvPr id="6" name="Footer Placeholder 5">
            <a:extLst>
              <a:ext uri="{FF2B5EF4-FFF2-40B4-BE49-F238E27FC236}">
                <a16:creationId xmlns:a16="http://schemas.microsoft.com/office/drawing/2014/main" id="{CCD4B927-6BDE-0DC4-CD36-CDF7FB6D364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1DB4143-AE8E-C26B-89B9-1187B565D497}"/>
              </a:ext>
            </a:extLst>
          </p:cNvPr>
          <p:cNvSpPr>
            <a:spLocks noGrp="1"/>
          </p:cNvSpPr>
          <p:nvPr>
            <p:ph type="sldNum" sz="quarter" idx="12"/>
          </p:nvPr>
        </p:nvSpPr>
        <p:spPr/>
        <p:txBody>
          <a:bodyPr/>
          <a:lstStyle/>
          <a:p>
            <a:fld id="{AC819FB2-89F9-4755-8556-E024545255FB}" type="slidenum">
              <a:rPr lang="en-GB" smtClean="0"/>
              <a:t>‹#›</a:t>
            </a:fld>
            <a:endParaRPr lang="en-GB"/>
          </a:p>
        </p:txBody>
      </p:sp>
    </p:spTree>
    <p:extLst>
      <p:ext uri="{BB962C8B-B14F-4D97-AF65-F5344CB8AC3E}">
        <p14:creationId xmlns:p14="http://schemas.microsoft.com/office/powerpoint/2010/main" val="23722944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3CA6D72-2029-46F6-9482-808B04BCA15A}" type="datetimeFigureOut">
              <a:rPr lang="en-GB" smtClean="0"/>
              <a:t>30/06/2023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985E9DF-8166-4BD2-8CDA-3FB92FB6C334}" type="slidenum">
              <a:rPr lang="en-GB" smtClean="0"/>
              <a:t>‹#›</a:t>
            </a:fld>
            <a:endParaRPr lang="en-GB"/>
          </a:p>
        </p:txBody>
      </p:sp>
    </p:spTree>
    <p:extLst>
      <p:ext uri="{BB962C8B-B14F-4D97-AF65-F5344CB8AC3E}">
        <p14:creationId xmlns:p14="http://schemas.microsoft.com/office/powerpoint/2010/main" val="1554305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1060E2-4DA2-7D88-6B97-62717502B0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04238792-C660-F1B3-4FF4-A0F460852E9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5C730DE-59B3-96F5-20AA-8B58587A08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571A048-E837-4EDB-44C1-7D8088448AD6}"/>
              </a:ext>
            </a:extLst>
          </p:cNvPr>
          <p:cNvSpPr>
            <a:spLocks noGrp="1"/>
          </p:cNvSpPr>
          <p:nvPr>
            <p:ph type="dt" sz="half" idx="10"/>
          </p:nvPr>
        </p:nvSpPr>
        <p:spPr/>
        <p:txBody>
          <a:bodyPr/>
          <a:lstStyle/>
          <a:p>
            <a:fld id="{9C2DF53B-C4C2-499F-8222-252AA42BDE58}" type="datetimeFigureOut">
              <a:rPr lang="en-GB" smtClean="0"/>
              <a:t>30/06/2023</a:t>
            </a:fld>
            <a:endParaRPr lang="en-GB"/>
          </a:p>
        </p:txBody>
      </p:sp>
      <p:sp>
        <p:nvSpPr>
          <p:cNvPr id="6" name="Footer Placeholder 5">
            <a:extLst>
              <a:ext uri="{FF2B5EF4-FFF2-40B4-BE49-F238E27FC236}">
                <a16:creationId xmlns:a16="http://schemas.microsoft.com/office/drawing/2014/main" id="{D2775135-6C50-BAED-C417-44CD9355943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A1E4480-0DCB-E09B-B3F7-8C15F8D2361E}"/>
              </a:ext>
            </a:extLst>
          </p:cNvPr>
          <p:cNvSpPr>
            <a:spLocks noGrp="1"/>
          </p:cNvSpPr>
          <p:nvPr>
            <p:ph type="sldNum" sz="quarter" idx="12"/>
          </p:nvPr>
        </p:nvSpPr>
        <p:spPr/>
        <p:txBody>
          <a:bodyPr/>
          <a:lstStyle/>
          <a:p>
            <a:fld id="{AC819FB2-89F9-4755-8556-E024545255FB}" type="slidenum">
              <a:rPr lang="en-GB" smtClean="0"/>
              <a:t>‹#›</a:t>
            </a:fld>
            <a:endParaRPr lang="en-GB"/>
          </a:p>
        </p:txBody>
      </p:sp>
    </p:spTree>
    <p:extLst>
      <p:ext uri="{BB962C8B-B14F-4D97-AF65-F5344CB8AC3E}">
        <p14:creationId xmlns:p14="http://schemas.microsoft.com/office/powerpoint/2010/main" val="10152232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63220-398B-D9CA-DDCB-6936CB19379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508B8A5-00BF-4E4C-A798-9461842C664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62C3CAE-8C9C-26A0-7603-A5EA905D57B4}"/>
              </a:ext>
            </a:extLst>
          </p:cNvPr>
          <p:cNvSpPr>
            <a:spLocks noGrp="1"/>
          </p:cNvSpPr>
          <p:nvPr>
            <p:ph type="dt" sz="half" idx="10"/>
          </p:nvPr>
        </p:nvSpPr>
        <p:spPr/>
        <p:txBody>
          <a:bodyPr/>
          <a:lstStyle/>
          <a:p>
            <a:fld id="{9C2DF53B-C4C2-499F-8222-252AA42BDE58}" type="datetimeFigureOut">
              <a:rPr lang="en-GB" smtClean="0"/>
              <a:t>30/06/2023</a:t>
            </a:fld>
            <a:endParaRPr lang="en-GB"/>
          </a:p>
        </p:txBody>
      </p:sp>
      <p:sp>
        <p:nvSpPr>
          <p:cNvPr id="5" name="Footer Placeholder 4">
            <a:extLst>
              <a:ext uri="{FF2B5EF4-FFF2-40B4-BE49-F238E27FC236}">
                <a16:creationId xmlns:a16="http://schemas.microsoft.com/office/drawing/2014/main" id="{CF796680-F247-DD03-78A3-0FDC845096B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78F35B3-FCA7-436B-886E-F7658D0A805C}"/>
              </a:ext>
            </a:extLst>
          </p:cNvPr>
          <p:cNvSpPr>
            <a:spLocks noGrp="1"/>
          </p:cNvSpPr>
          <p:nvPr>
            <p:ph type="sldNum" sz="quarter" idx="12"/>
          </p:nvPr>
        </p:nvSpPr>
        <p:spPr/>
        <p:txBody>
          <a:bodyPr/>
          <a:lstStyle/>
          <a:p>
            <a:fld id="{AC819FB2-89F9-4755-8556-E024545255FB}" type="slidenum">
              <a:rPr lang="en-GB" smtClean="0"/>
              <a:t>‹#›</a:t>
            </a:fld>
            <a:endParaRPr lang="en-GB"/>
          </a:p>
        </p:txBody>
      </p:sp>
    </p:spTree>
    <p:extLst>
      <p:ext uri="{BB962C8B-B14F-4D97-AF65-F5344CB8AC3E}">
        <p14:creationId xmlns:p14="http://schemas.microsoft.com/office/powerpoint/2010/main" val="20381061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BE61041-D1B0-D8CE-4BB9-4E234AA57ED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8A6577C-BDE1-FA78-64F0-B4E37E3F93C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D518A5E-CEC6-82B7-1F8E-9D469098F6B7}"/>
              </a:ext>
            </a:extLst>
          </p:cNvPr>
          <p:cNvSpPr>
            <a:spLocks noGrp="1"/>
          </p:cNvSpPr>
          <p:nvPr>
            <p:ph type="dt" sz="half" idx="10"/>
          </p:nvPr>
        </p:nvSpPr>
        <p:spPr/>
        <p:txBody>
          <a:bodyPr/>
          <a:lstStyle/>
          <a:p>
            <a:fld id="{9C2DF53B-C4C2-499F-8222-252AA42BDE58}" type="datetimeFigureOut">
              <a:rPr lang="en-GB" smtClean="0"/>
              <a:t>30/06/2023</a:t>
            </a:fld>
            <a:endParaRPr lang="en-GB"/>
          </a:p>
        </p:txBody>
      </p:sp>
      <p:sp>
        <p:nvSpPr>
          <p:cNvPr id="5" name="Footer Placeholder 4">
            <a:extLst>
              <a:ext uri="{FF2B5EF4-FFF2-40B4-BE49-F238E27FC236}">
                <a16:creationId xmlns:a16="http://schemas.microsoft.com/office/drawing/2014/main" id="{36FE5119-33D7-CCFC-5C77-2FFD1819271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639F06F-0BFC-BF8E-5545-1284A00F2A9A}"/>
              </a:ext>
            </a:extLst>
          </p:cNvPr>
          <p:cNvSpPr>
            <a:spLocks noGrp="1"/>
          </p:cNvSpPr>
          <p:nvPr>
            <p:ph type="sldNum" sz="quarter" idx="12"/>
          </p:nvPr>
        </p:nvSpPr>
        <p:spPr/>
        <p:txBody>
          <a:bodyPr/>
          <a:lstStyle/>
          <a:p>
            <a:fld id="{AC819FB2-89F9-4755-8556-E024545255FB}" type="slidenum">
              <a:rPr lang="en-GB" smtClean="0"/>
              <a:t>‹#›</a:t>
            </a:fld>
            <a:endParaRPr lang="en-GB"/>
          </a:p>
        </p:txBody>
      </p:sp>
    </p:spTree>
    <p:extLst>
      <p:ext uri="{BB962C8B-B14F-4D97-AF65-F5344CB8AC3E}">
        <p14:creationId xmlns:p14="http://schemas.microsoft.com/office/powerpoint/2010/main" val="39626983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12192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0"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defRPr sz="1600">
                <a:solidFill>
                  <a:schemeClr val="tx1"/>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chemeClr val="tx1"/>
                </a:solidFill>
                <a:latin typeface="+mn-lt"/>
                <a:ea typeface="+mn-ea"/>
                <a:cs typeface="+mn-cs"/>
              </a:defRPr>
            </a:lvl1pPr>
          </a:lstStyle>
          <a:p>
            <a:fld id="{93CA6D72-2029-46F6-9482-808B04BCA15A}" type="datetimeFigureOut">
              <a:rPr lang="en-GB" smtClean="0"/>
              <a:t>30/06/2023</a:t>
            </a:fld>
            <a:endParaRPr lang="en-GB"/>
          </a:p>
        </p:txBody>
      </p:sp>
      <p:sp>
        <p:nvSpPr>
          <p:cNvPr id="5" name="Footer Placeholder 4"/>
          <p:cNvSpPr>
            <a:spLocks noGrp="1"/>
          </p:cNvSpPr>
          <p:nvPr>
            <p:ph type="ftr" sz="quarter" idx="11"/>
          </p:nvPr>
        </p:nvSpPr>
        <p:spPr>
          <a:xfrm>
            <a:off x="1453553" y="5211060"/>
            <a:ext cx="5907024" cy="228600"/>
          </a:xfrm>
        </p:spPr>
        <p:txBody>
          <a:bodyPr/>
          <a:lstStyle>
            <a:lvl1pPr algn="l">
              <a:defRPr/>
            </a:lvl1pPr>
          </a:lstStyle>
          <a:p>
            <a:endParaRPr lang="en-GB"/>
          </a:p>
        </p:txBody>
      </p:sp>
      <p:sp>
        <p:nvSpPr>
          <p:cNvPr id="6" name="Slide Number Placeholder 5"/>
          <p:cNvSpPr>
            <a:spLocks noGrp="1"/>
          </p:cNvSpPr>
          <p:nvPr>
            <p:ph type="sldNum" sz="quarter" idx="12"/>
          </p:nvPr>
        </p:nvSpPr>
        <p:spPr>
          <a:xfrm>
            <a:off x="8604504" y="5211060"/>
            <a:ext cx="2112264" cy="228600"/>
          </a:xfrm>
        </p:spPr>
        <p:txBody>
          <a:bodyPr/>
          <a:lstStyle/>
          <a:p>
            <a:fld id="{9985E9DF-8166-4BD2-8CDA-3FB92FB6C334}" type="slidenum">
              <a:rPr lang="en-GB" smtClean="0"/>
              <a:t>‹#›</a:t>
            </a:fld>
            <a:endParaRPr lang="en-GB"/>
          </a:p>
        </p:txBody>
      </p:sp>
    </p:spTree>
    <p:extLst>
      <p:ext uri="{BB962C8B-B14F-4D97-AF65-F5344CB8AC3E}">
        <p14:creationId xmlns:p14="http://schemas.microsoft.com/office/powerpoint/2010/main" val="4253743266"/>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3CA6D72-2029-46F6-9482-808B04BCA15A}" type="datetimeFigureOut">
              <a:rPr lang="en-GB" smtClean="0"/>
              <a:t>30/06/2023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985E9DF-8166-4BD2-8CDA-3FB92FB6C334}" type="slidenum">
              <a:rPr lang="en-GB" smtClean="0"/>
              <a:t>‹#›</a:t>
            </a:fld>
            <a:endParaRPr lang="en-GB"/>
          </a:p>
        </p:txBody>
      </p:sp>
    </p:spTree>
    <p:extLst>
      <p:ext uri="{BB962C8B-B14F-4D97-AF65-F5344CB8AC3E}">
        <p14:creationId xmlns:p14="http://schemas.microsoft.com/office/powerpoint/2010/main" val="39976690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3CA6D72-2029-46F6-9482-808B04BCA15A}" type="datetimeFigureOut">
              <a:rPr lang="en-GB" smtClean="0"/>
              <a:t>30/06/2023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985E9DF-8166-4BD2-8CDA-3FB92FB6C334}" type="slidenum">
              <a:rPr lang="en-GB" smtClean="0"/>
              <a:t>‹#›</a:t>
            </a:fld>
            <a:endParaRPr lang="en-GB"/>
          </a:p>
        </p:txBody>
      </p:sp>
    </p:spTree>
    <p:extLst>
      <p:ext uri="{BB962C8B-B14F-4D97-AF65-F5344CB8AC3E}">
        <p14:creationId xmlns:p14="http://schemas.microsoft.com/office/powerpoint/2010/main" val="26317539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3CA6D72-2029-46F6-9482-808B04BCA15A}" type="datetimeFigureOut">
              <a:rPr lang="en-GB" smtClean="0"/>
              <a:t>30/06/2023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985E9DF-8166-4BD2-8CDA-3FB92FB6C334}" type="slidenum">
              <a:rPr lang="en-GB" smtClean="0"/>
              <a:t>‹#›</a:t>
            </a:fld>
            <a:endParaRPr lang="en-GB"/>
          </a:p>
        </p:txBody>
      </p:sp>
    </p:spTree>
    <p:extLst>
      <p:ext uri="{BB962C8B-B14F-4D97-AF65-F5344CB8AC3E}">
        <p14:creationId xmlns:p14="http://schemas.microsoft.com/office/powerpoint/2010/main" val="32126783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CA6D72-2029-46F6-9482-808B04BCA15A}" type="datetimeFigureOut">
              <a:rPr lang="en-GB" smtClean="0"/>
              <a:t>30/06/2023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985E9DF-8166-4BD2-8CDA-3FB92FB6C334}" type="slidenum">
              <a:rPr lang="en-GB" smtClean="0"/>
              <a:t>‹#›</a:t>
            </a:fld>
            <a:endParaRPr lang="en-GB"/>
          </a:p>
        </p:txBody>
      </p:sp>
    </p:spTree>
    <p:extLst>
      <p:ext uri="{BB962C8B-B14F-4D97-AF65-F5344CB8AC3E}">
        <p14:creationId xmlns:p14="http://schemas.microsoft.com/office/powerpoint/2010/main" val="26519099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6" name="Rectangle 15"/>
          <p:cNvSpPr/>
          <p:nvPr/>
        </p:nvSpPr>
        <p:spPr>
          <a:xfrm>
            <a:off x="245529" y="237744"/>
            <a:ext cx="8531352"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rgbClr val="FFFFFF"/>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7772400" cy="53340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93CA6D72-2029-46F6-9482-808B04BCA15A}" type="datetimeFigureOut">
              <a:rPr lang="en-GB" smtClean="0"/>
              <a:t>30/06/2023</a:t>
            </a:fld>
            <a:endParaRPr lang="en-GB"/>
          </a:p>
        </p:txBody>
      </p:sp>
      <p:sp>
        <p:nvSpPr>
          <p:cNvPr id="9" name="Footer Placeholder 8"/>
          <p:cNvSpPr>
            <a:spLocks noGrp="1"/>
          </p:cNvSpPr>
          <p:nvPr>
            <p:ph type="ftr" sz="quarter" idx="11"/>
          </p:nvPr>
        </p:nvSpPr>
        <p:spPr/>
        <p:txBody>
          <a:bodyPr/>
          <a:lstStyle>
            <a:lvl1pPr algn="r">
              <a:defRPr/>
            </a:lvl1pPr>
          </a:lstStyle>
          <a:p>
            <a:endParaRPr lang="en-GB"/>
          </a:p>
        </p:txBody>
      </p:sp>
      <p:sp>
        <p:nvSpPr>
          <p:cNvPr id="11" name="Slide Number Placeholder 10"/>
          <p:cNvSpPr>
            <a:spLocks noGrp="1"/>
          </p:cNvSpPr>
          <p:nvPr>
            <p:ph type="sldNum" sz="quarter" idx="12"/>
          </p:nvPr>
        </p:nvSpPr>
        <p:spPr>
          <a:xfrm>
            <a:off x="10393677" y="6223002"/>
            <a:ext cx="1463040" cy="274320"/>
          </a:xfrm>
        </p:spPr>
        <p:txBody>
          <a:bodyPr/>
          <a:lstStyle>
            <a:lvl1pPr>
              <a:defRPr>
                <a:solidFill>
                  <a:srgbClr val="FFFFFF"/>
                </a:solidFill>
              </a:defRPr>
            </a:lvl1pPr>
          </a:lstStyle>
          <a:p>
            <a:fld id="{9985E9DF-8166-4BD2-8CDA-3FB92FB6C334}" type="slidenum">
              <a:rPr lang="en-GB" smtClean="0"/>
              <a:t>‹#›</a:t>
            </a:fld>
            <a:endParaRPr lang="en-GB"/>
          </a:p>
        </p:txBody>
      </p:sp>
      <p:sp>
        <p:nvSpPr>
          <p:cNvPr id="12" name="Rectangle 11"/>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6100024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rgbClr val="FFFFFF"/>
                </a:solidFill>
                <a:latin typeface="+mj-lt"/>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93CA6D72-2029-46F6-9482-808B04BCA15A}" type="datetimeFigureOut">
              <a:rPr lang="en-GB" smtClean="0"/>
              <a:t>30/06/2023</a:t>
            </a:fld>
            <a:endParaRPr lang="en-GB"/>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en-GB"/>
          </a:p>
        </p:txBody>
      </p:sp>
      <p:sp>
        <p:nvSpPr>
          <p:cNvPr id="7" name="Slide Number Placeholder 6"/>
          <p:cNvSpPr>
            <a:spLocks noGrp="1"/>
          </p:cNvSpPr>
          <p:nvPr>
            <p:ph type="sldNum" sz="quarter" idx="12"/>
          </p:nvPr>
        </p:nvSpPr>
        <p:spPr>
          <a:xfrm>
            <a:off x="10396728" y="6227064"/>
            <a:ext cx="1463040" cy="274320"/>
          </a:xfrm>
        </p:spPr>
        <p:txBody>
          <a:bodyPr/>
          <a:lstStyle>
            <a:lvl1pPr>
              <a:defRPr>
                <a:solidFill>
                  <a:srgbClr val="FFFFFF"/>
                </a:solidFill>
              </a:defRPr>
            </a:lvl1pPr>
          </a:lstStyle>
          <a:p>
            <a:fld id="{9985E9DF-8166-4BD2-8CDA-3FB92FB6C334}" type="slidenum">
              <a:rPr lang="en-GB" smtClean="0"/>
              <a:t>‹#›</a:t>
            </a:fld>
            <a:endParaRPr lang="en-GB"/>
          </a:p>
        </p:txBody>
      </p:sp>
      <p:sp>
        <p:nvSpPr>
          <p:cNvPr id="10" name="Rectangle 9"/>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046077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74320" y="6307672"/>
            <a:ext cx="2743200" cy="274320"/>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93CA6D72-2029-46F6-9482-808B04BCA15A}" type="datetimeFigureOut">
              <a:rPr lang="en-GB" smtClean="0"/>
              <a:t>30/06/2023</a:t>
            </a:fld>
            <a:endParaRPr lang="en-GB"/>
          </a:p>
        </p:txBody>
      </p:sp>
      <p:sp>
        <p:nvSpPr>
          <p:cNvPr id="5" name="Footer Placeholder 4"/>
          <p:cNvSpPr>
            <a:spLocks noGrp="1"/>
          </p:cNvSpPr>
          <p:nvPr>
            <p:ph type="ftr" sz="quarter" idx="3"/>
          </p:nvPr>
        </p:nvSpPr>
        <p:spPr>
          <a:xfrm>
            <a:off x="3489960" y="6307672"/>
            <a:ext cx="5212080" cy="274320"/>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en-GB"/>
          </a:p>
        </p:txBody>
      </p:sp>
      <p:sp>
        <p:nvSpPr>
          <p:cNvPr id="6" name="Slide Number Placeholder 5"/>
          <p:cNvSpPr>
            <a:spLocks noGrp="1"/>
          </p:cNvSpPr>
          <p:nvPr>
            <p:ph type="sldNum" sz="quarter" idx="4"/>
          </p:nvPr>
        </p:nvSpPr>
        <p:spPr>
          <a:xfrm>
            <a:off x="10469880" y="6307672"/>
            <a:ext cx="1463040" cy="27432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9985E9DF-8166-4BD2-8CDA-3FB92FB6C334}" type="slidenum">
              <a:rPr lang="en-GB" smtClean="0"/>
              <a:t>‹#›</a:t>
            </a:fld>
            <a:endParaRPr lang="en-GB"/>
          </a:p>
        </p:txBody>
      </p:sp>
    </p:spTree>
    <p:extLst>
      <p:ext uri="{BB962C8B-B14F-4D97-AF65-F5344CB8AC3E}">
        <p14:creationId xmlns:p14="http://schemas.microsoft.com/office/powerpoint/2010/main" val="243977671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5CCB298-57ED-36AB-3581-F1D680C395A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898F355-75C8-DFEC-D0F0-2ADA8F8141D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8280FA0-6864-C550-7E7D-DCB57F85ABD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2DF53B-C4C2-499F-8222-252AA42BDE58}" type="datetimeFigureOut">
              <a:rPr lang="en-GB" smtClean="0"/>
              <a:t>30/06/2023</a:t>
            </a:fld>
            <a:endParaRPr lang="en-GB"/>
          </a:p>
        </p:txBody>
      </p:sp>
      <p:sp>
        <p:nvSpPr>
          <p:cNvPr id="5" name="Footer Placeholder 4">
            <a:extLst>
              <a:ext uri="{FF2B5EF4-FFF2-40B4-BE49-F238E27FC236}">
                <a16:creationId xmlns:a16="http://schemas.microsoft.com/office/drawing/2014/main" id="{FEF5A9E3-75E1-EC16-0D05-485A1289048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7A40BC2-99AF-7673-3D70-08EAD006C33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819FB2-89F9-4755-8556-E024545255FB}" type="slidenum">
              <a:rPr lang="en-GB" smtClean="0"/>
              <a:t>‹#›</a:t>
            </a:fld>
            <a:endParaRPr lang="en-GB"/>
          </a:p>
        </p:txBody>
      </p:sp>
    </p:spTree>
    <p:extLst>
      <p:ext uri="{BB962C8B-B14F-4D97-AF65-F5344CB8AC3E}">
        <p14:creationId xmlns:p14="http://schemas.microsoft.com/office/powerpoint/2010/main" val="79102006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tmp"/><Relationship Id="rId2" Type="http://schemas.openxmlformats.org/officeDocument/2006/relationships/image" Target="../media/image3.tmp"/><Relationship Id="rId1" Type="http://schemas.openxmlformats.org/officeDocument/2006/relationships/slideLayout" Target="../slideLayouts/slideLayout1.xml"/><Relationship Id="rId4" Type="http://schemas.openxmlformats.org/officeDocument/2006/relationships/image" Target="../media/image5.tmp"/></Relationships>
</file>

<file path=ppt/slides/_rels/slide10.xml.rels><?xml version="1.0" encoding="UTF-8" standalone="yes"?>
<Relationships xmlns="http://schemas.openxmlformats.org/package/2006/relationships"><Relationship Id="rId2" Type="http://schemas.openxmlformats.org/officeDocument/2006/relationships/image" Target="../media/image24.tmp"/><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6.tmp"/><Relationship Id="rId2" Type="http://schemas.openxmlformats.org/officeDocument/2006/relationships/image" Target="../media/image25.tmp"/><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customXml" Target="../ink/ink1.xml"/></Relationships>
</file>

<file path=ppt/slides/_rels/slide12.xml.rels><?xml version="1.0" encoding="UTF-8" standalone="yes"?>
<Relationships xmlns="http://schemas.openxmlformats.org/package/2006/relationships"><Relationship Id="rId3" Type="http://schemas.openxmlformats.org/officeDocument/2006/relationships/image" Target="../media/image27.tmp"/><Relationship Id="rId2" Type="http://schemas.openxmlformats.org/officeDocument/2006/relationships/image" Target="../media/image25.tmp"/><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customXml" Target="../ink/ink2.xml"/></Relationships>
</file>

<file path=ppt/slides/_rels/slide13.xml.rels><?xml version="1.0" encoding="UTF-8" standalone="yes"?>
<Relationships xmlns="http://schemas.openxmlformats.org/package/2006/relationships"><Relationship Id="rId8" Type="http://schemas.openxmlformats.org/officeDocument/2006/relationships/customXml" Target="../ink/ink5.xml"/><Relationship Id="rId3" Type="http://schemas.openxmlformats.org/officeDocument/2006/relationships/image" Target="../media/image28.tmp"/><Relationship Id="rId7" Type="http://schemas.openxmlformats.org/officeDocument/2006/relationships/image" Target="../media/image27.png"/><Relationship Id="rId2" Type="http://schemas.openxmlformats.org/officeDocument/2006/relationships/image" Target="../media/image25.tmp"/><Relationship Id="rId1" Type="http://schemas.openxmlformats.org/officeDocument/2006/relationships/slideLayout" Target="../slideLayouts/slideLayout2.xml"/><Relationship Id="rId6" Type="http://schemas.openxmlformats.org/officeDocument/2006/relationships/customXml" Target="../ink/ink4.xml"/><Relationship Id="rId11" Type="http://schemas.openxmlformats.org/officeDocument/2006/relationships/image" Target="../media/image29.png"/><Relationship Id="rId5" Type="http://schemas.openxmlformats.org/officeDocument/2006/relationships/image" Target="../media/image26.png"/><Relationship Id="rId10" Type="http://schemas.openxmlformats.org/officeDocument/2006/relationships/customXml" Target="../ink/ink6.xml"/><Relationship Id="rId4" Type="http://schemas.openxmlformats.org/officeDocument/2006/relationships/customXml" Target="../ink/ink3.xml"/><Relationship Id="rId9"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image" Target="../media/image30.tmp"/><Relationship Id="rId2" Type="http://schemas.openxmlformats.org/officeDocument/2006/relationships/image" Target="../media/image29.tmp"/><Relationship Id="rId1" Type="http://schemas.openxmlformats.org/officeDocument/2006/relationships/slideLayout" Target="../slideLayouts/slideLayout2.xml"/><Relationship Id="rId4" Type="http://schemas.openxmlformats.org/officeDocument/2006/relationships/image" Target="../media/image31.tmp"/></Relationships>
</file>

<file path=ppt/slides/_rels/slide15.xml.rels><?xml version="1.0" encoding="UTF-8" standalone="yes"?>
<Relationships xmlns="http://schemas.openxmlformats.org/package/2006/relationships"><Relationship Id="rId2" Type="http://schemas.openxmlformats.org/officeDocument/2006/relationships/image" Target="../media/image32.tmp"/><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3.tmp"/><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13.xml"/><Relationship Id="rId4" Type="http://schemas.openxmlformats.org/officeDocument/2006/relationships/image" Target="../media/image37.jpeg"/></Relationships>
</file>

<file path=ppt/slides/_rels/slide19.xml.rels><?xml version="1.0" encoding="UTF-8" standalone="yes"?>
<Relationships xmlns="http://schemas.openxmlformats.org/package/2006/relationships"><Relationship Id="rId3" Type="http://schemas.openxmlformats.org/officeDocument/2006/relationships/customXml" Target="../ink/ink7.xml"/><Relationship Id="rId2" Type="http://schemas.openxmlformats.org/officeDocument/2006/relationships/image" Target="../media/image38.tmp"/><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customXml" Target="../ink/ink8.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8" Type="http://schemas.openxmlformats.org/officeDocument/2006/relationships/image" Target="../media/image12.tmp"/><Relationship Id="rId3" Type="http://schemas.openxmlformats.org/officeDocument/2006/relationships/image" Target="../media/image7.tmp"/><Relationship Id="rId7" Type="http://schemas.openxmlformats.org/officeDocument/2006/relationships/image" Target="../media/image11.tmp"/><Relationship Id="rId12" Type="http://schemas.openxmlformats.org/officeDocument/2006/relationships/image" Target="../media/image16.tmp"/><Relationship Id="rId2" Type="http://schemas.openxmlformats.org/officeDocument/2006/relationships/image" Target="../media/image6.tmp"/><Relationship Id="rId1" Type="http://schemas.openxmlformats.org/officeDocument/2006/relationships/slideLayout" Target="../slideLayouts/slideLayout2.xml"/><Relationship Id="rId6" Type="http://schemas.openxmlformats.org/officeDocument/2006/relationships/image" Target="../media/image10.tmp"/><Relationship Id="rId11" Type="http://schemas.openxmlformats.org/officeDocument/2006/relationships/image" Target="../media/image15.tmp"/><Relationship Id="rId5" Type="http://schemas.openxmlformats.org/officeDocument/2006/relationships/image" Target="../media/image9.tmp"/><Relationship Id="rId10" Type="http://schemas.openxmlformats.org/officeDocument/2006/relationships/image" Target="../media/image14.tmp"/><Relationship Id="rId4" Type="http://schemas.openxmlformats.org/officeDocument/2006/relationships/image" Target="../media/image8.tmp"/><Relationship Id="rId9" Type="http://schemas.openxmlformats.org/officeDocument/2006/relationships/image" Target="../media/image13.tmp"/></Relationships>
</file>

<file path=ppt/slides/_rels/slide20.xml.rels><?xml version="1.0" encoding="UTF-8" standalone="yes"?>
<Relationships xmlns="http://schemas.openxmlformats.org/package/2006/relationships"><Relationship Id="rId3" Type="http://schemas.openxmlformats.org/officeDocument/2006/relationships/customXml" Target="../ink/ink9.xml"/><Relationship Id="rId2" Type="http://schemas.openxmlformats.org/officeDocument/2006/relationships/image" Target="../media/image39.tmp"/><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customXml" Target="../ink/ink10.xml"/><Relationship Id="rId2" Type="http://schemas.openxmlformats.org/officeDocument/2006/relationships/image" Target="../media/image40.tmp"/><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3" Type="http://schemas.openxmlformats.org/officeDocument/2006/relationships/image" Target="../media/image42.tmp"/><Relationship Id="rId2" Type="http://schemas.openxmlformats.org/officeDocument/2006/relationships/image" Target="../media/image41.tmp"/><Relationship Id="rId1" Type="http://schemas.openxmlformats.org/officeDocument/2006/relationships/slideLayout" Target="../slideLayouts/slideLayout12.xml"/><Relationship Id="rId5" Type="http://schemas.openxmlformats.org/officeDocument/2006/relationships/image" Target="../media/image140.png"/><Relationship Id="rId4" Type="http://schemas.openxmlformats.org/officeDocument/2006/relationships/customXml" Target="../ink/ink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43.tmp"/><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44.tmp"/><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45.tmp"/><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46.tmp"/><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2.tmp"/><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hade val="92000"/>
                <a:satMod val="160000"/>
              </a:schemeClr>
            </a:gs>
            <a:gs pos="77000">
              <a:schemeClr val="bg2">
                <a:tint val="100000"/>
                <a:shade val="73000"/>
                <a:satMod val="155000"/>
              </a:schemeClr>
            </a:gs>
            <a:gs pos="100000">
              <a:schemeClr val="bg2">
                <a:tint val="100000"/>
                <a:shade val="67000"/>
                <a:satMod val="145000"/>
              </a:schemeClr>
            </a:gs>
          </a:gsLst>
          <a:lin ang="5400000" scaled="0"/>
        </a:gra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576467B-8CB4-4B80-A493-3372BA952A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190" y="457200"/>
            <a:ext cx="11281609" cy="5943603"/>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pic>
        <p:nvPicPr>
          <p:cNvPr id="7" name="Picture 6" descr="A picture containing text, graphic design, graphics, poster&#10;&#10;Description automatically generated">
            <a:extLst>
              <a:ext uri="{FF2B5EF4-FFF2-40B4-BE49-F238E27FC236}">
                <a16:creationId xmlns:a16="http://schemas.microsoft.com/office/drawing/2014/main" id="{2DA54B2E-E704-DDC9-D81C-300E3CE3CD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57310" y="812584"/>
            <a:ext cx="3828073" cy="1033579"/>
          </a:xfrm>
          <a:prstGeom prst="rect">
            <a:avLst/>
          </a:prstGeom>
        </p:spPr>
      </p:pic>
      <p:sp>
        <p:nvSpPr>
          <p:cNvPr id="14" name="Rectangle 13">
            <a:extLst>
              <a:ext uri="{FF2B5EF4-FFF2-40B4-BE49-F238E27FC236}">
                <a16:creationId xmlns:a16="http://schemas.microsoft.com/office/drawing/2014/main" id="{37CD417C-D6F6-4C08-87EA-E8AB759F61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738" y="621793"/>
            <a:ext cx="10954512" cy="5614416"/>
          </a:xfrm>
          <a:prstGeom prst="rect">
            <a:avLst/>
          </a:prstGeom>
          <a:noFill/>
          <a:ln w="6350" cap="sq" cmpd="sng" algn="ctr">
            <a:solidFill>
              <a:schemeClr val="tx1">
                <a:lumMod val="75000"/>
                <a:lumOff val="25000"/>
              </a:schemeClr>
            </a:solidFill>
            <a:prstDash val="solid"/>
            <a:miter lim="800000"/>
          </a:ln>
          <a:effectLst/>
        </p:spPr>
      </p:sp>
      <p:sp>
        <p:nvSpPr>
          <p:cNvPr id="2" name="Title 1">
            <a:extLst>
              <a:ext uri="{FF2B5EF4-FFF2-40B4-BE49-F238E27FC236}">
                <a16:creationId xmlns:a16="http://schemas.microsoft.com/office/drawing/2014/main" id="{542256DE-F1A3-F4F3-092C-7167750F0AC0}"/>
              </a:ext>
            </a:extLst>
          </p:cNvPr>
          <p:cNvSpPr>
            <a:spLocks noGrp="1"/>
          </p:cNvSpPr>
          <p:nvPr>
            <p:ph type="ctrTitle"/>
          </p:nvPr>
        </p:nvSpPr>
        <p:spPr>
          <a:xfrm>
            <a:off x="1136849" y="1348844"/>
            <a:ext cx="5716338" cy="3042706"/>
          </a:xfrm>
        </p:spPr>
        <p:txBody>
          <a:bodyPr>
            <a:normAutofit/>
          </a:bodyPr>
          <a:lstStyle/>
          <a:p>
            <a:r>
              <a:rPr lang="en-GB" sz="6000"/>
              <a:t>KS2 reading breakfast</a:t>
            </a:r>
          </a:p>
        </p:txBody>
      </p:sp>
      <p:sp>
        <p:nvSpPr>
          <p:cNvPr id="3" name="Subtitle 2">
            <a:extLst>
              <a:ext uri="{FF2B5EF4-FFF2-40B4-BE49-F238E27FC236}">
                <a16:creationId xmlns:a16="http://schemas.microsoft.com/office/drawing/2014/main" id="{F7A80E1D-89E9-3748-CACE-A74D115BCF0F}"/>
              </a:ext>
            </a:extLst>
          </p:cNvPr>
          <p:cNvSpPr>
            <a:spLocks noGrp="1"/>
          </p:cNvSpPr>
          <p:nvPr>
            <p:ph type="subTitle" idx="1"/>
          </p:nvPr>
        </p:nvSpPr>
        <p:spPr>
          <a:xfrm>
            <a:off x="1317386" y="4682062"/>
            <a:ext cx="5355264" cy="950253"/>
          </a:xfrm>
        </p:spPr>
        <p:txBody>
          <a:bodyPr>
            <a:normAutofit/>
          </a:bodyPr>
          <a:lstStyle/>
          <a:p>
            <a:pPr>
              <a:spcAft>
                <a:spcPts val="600"/>
              </a:spcAft>
            </a:pPr>
            <a:r>
              <a:rPr lang="en-GB"/>
              <a:t>Thursday 29</a:t>
            </a:r>
            <a:r>
              <a:rPr lang="en-GB" baseline="30000"/>
              <a:t>th</a:t>
            </a:r>
            <a:r>
              <a:rPr lang="en-GB"/>
              <a:t> June 2023</a:t>
            </a:r>
          </a:p>
        </p:txBody>
      </p:sp>
      <p:sp>
        <p:nvSpPr>
          <p:cNvPr id="16" name="Rectangle 15">
            <a:extLst>
              <a:ext uri="{FF2B5EF4-FFF2-40B4-BE49-F238E27FC236}">
                <a16:creationId xmlns:a16="http://schemas.microsoft.com/office/drawing/2014/main" id="{596C2721-C032-47B7-8FC9-6EF6D015B8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4898" y="446824"/>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8" name="Straight Connector 17">
            <a:extLst>
              <a:ext uri="{FF2B5EF4-FFF2-40B4-BE49-F238E27FC236}">
                <a16:creationId xmlns:a16="http://schemas.microsoft.com/office/drawing/2014/main" id="{E7056F0E-D8E0-4F29-BB2A-509EFF36F0F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149198" y="446823"/>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62EB1BA-CC13-4F75-BA7F-FE4182E19E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40838" y="446823"/>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D9B2A80E-C52C-4AF5-9000-D9E4C77CD51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149198" y="1092118"/>
            <a:ext cx="1691640"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pic>
        <p:nvPicPr>
          <p:cNvPr id="5" name="Picture 4" descr="A group of children's books&#10;&#10;Description automatically generated with medium confidence">
            <a:extLst>
              <a:ext uri="{FF2B5EF4-FFF2-40B4-BE49-F238E27FC236}">
                <a16:creationId xmlns:a16="http://schemas.microsoft.com/office/drawing/2014/main" id="{81510385-D78D-59D8-A7B6-B277F6B1BC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57309" y="2010756"/>
            <a:ext cx="3828073" cy="1043149"/>
          </a:xfrm>
          <a:prstGeom prst="rect">
            <a:avLst/>
          </a:prstGeom>
        </p:spPr>
      </p:pic>
      <p:pic>
        <p:nvPicPr>
          <p:cNvPr id="8" name="Picture 7" descr="A screenshot of a computer&#10;&#10;Description automatically generated with medium confidence">
            <a:extLst>
              <a:ext uri="{FF2B5EF4-FFF2-40B4-BE49-F238E27FC236}">
                <a16:creationId xmlns:a16="http://schemas.microsoft.com/office/drawing/2014/main" id="{6F06FB17-4690-C786-1DD1-4215D365D72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72553" y="3218498"/>
            <a:ext cx="5261118" cy="2623726"/>
          </a:xfrm>
          <a:prstGeom prst="rect">
            <a:avLst/>
          </a:prstGeom>
        </p:spPr>
      </p:pic>
    </p:spTree>
    <p:extLst>
      <p:ext uri="{BB962C8B-B14F-4D97-AF65-F5344CB8AC3E}">
        <p14:creationId xmlns:p14="http://schemas.microsoft.com/office/powerpoint/2010/main" val="1901593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603A9-7F4C-8046-C99B-DA29977962D4}"/>
              </a:ext>
            </a:extLst>
          </p:cNvPr>
          <p:cNvSpPr>
            <a:spLocks noGrp="1"/>
          </p:cNvSpPr>
          <p:nvPr>
            <p:ph type="title"/>
          </p:nvPr>
        </p:nvSpPr>
        <p:spPr>
          <a:xfrm>
            <a:off x="409575" y="385419"/>
            <a:ext cx="11506200" cy="719481"/>
          </a:xfrm>
        </p:spPr>
        <p:txBody>
          <a:bodyPr>
            <a:normAutofit fontScale="90000"/>
          </a:bodyPr>
          <a:lstStyle/>
          <a:p>
            <a:r>
              <a:rPr lang="en-GB"/>
              <a:t>How to question your child at home:</a:t>
            </a:r>
            <a:endParaRPr lang="en-GB" dirty="0"/>
          </a:p>
        </p:txBody>
      </p:sp>
      <p:pic>
        <p:nvPicPr>
          <p:cNvPr id="5" name="Picture 4" descr="A picture containing text, font, screenshot, menu&#10;&#10;Description automatically generated">
            <a:extLst>
              <a:ext uri="{FF2B5EF4-FFF2-40B4-BE49-F238E27FC236}">
                <a16:creationId xmlns:a16="http://schemas.microsoft.com/office/drawing/2014/main" id="{1E0D558E-5F31-9AFA-AA51-7548036C1B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5239" y="1104900"/>
            <a:ext cx="10841521" cy="5437997"/>
          </a:xfrm>
          <a:prstGeom prst="rect">
            <a:avLst/>
          </a:prstGeom>
        </p:spPr>
      </p:pic>
    </p:spTree>
    <p:extLst>
      <p:ext uri="{BB962C8B-B14F-4D97-AF65-F5344CB8AC3E}">
        <p14:creationId xmlns:p14="http://schemas.microsoft.com/office/powerpoint/2010/main" val="41201636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AD1F4C-60B6-446F-63CF-ECF857B6B2BF}"/>
              </a:ext>
            </a:extLst>
          </p:cNvPr>
          <p:cNvSpPr>
            <a:spLocks noGrp="1"/>
          </p:cNvSpPr>
          <p:nvPr>
            <p:ph type="title"/>
          </p:nvPr>
        </p:nvSpPr>
        <p:spPr>
          <a:xfrm>
            <a:off x="461640" y="639192"/>
            <a:ext cx="6533965" cy="887767"/>
          </a:xfrm>
        </p:spPr>
        <p:txBody>
          <a:bodyPr>
            <a:noAutofit/>
          </a:bodyPr>
          <a:lstStyle/>
          <a:p>
            <a:pPr algn="ctr"/>
            <a:r>
              <a:rPr lang="en-GB" sz="3600" b="1" dirty="0"/>
              <a:t>How to help children clarify</a:t>
            </a:r>
            <a:br>
              <a:rPr lang="en-GB" sz="3600" b="1" dirty="0"/>
            </a:br>
            <a:r>
              <a:rPr lang="en-GB" sz="3600" b="1" dirty="0"/>
              <a:t>(understand) unknown words</a:t>
            </a:r>
          </a:p>
        </p:txBody>
      </p:sp>
      <p:pic>
        <p:nvPicPr>
          <p:cNvPr id="5" name="Picture 4" descr="A picture containing text, screenshot&#10;&#10;Description automatically generated">
            <a:extLst>
              <a:ext uri="{FF2B5EF4-FFF2-40B4-BE49-F238E27FC236}">
                <a16:creationId xmlns:a16="http://schemas.microsoft.com/office/drawing/2014/main" id="{54C63C3D-63DF-16D0-223A-242E5822FE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01224" y="495046"/>
            <a:ext cx="4183743" cy="5867908"/>
          </a:xfrm>
          <a:prstGeom prst="rect">
            <a:avLst/>
          </a:prstGeom>
        </p:spPr>
      </p:pic>
      <p:pic>
        <p:nvPicPr>
          <p:cNvPr id="7" name="Picture 6" descr="A picture containing plant, text, screenshot, outdoor&#10;&#10;Description automatically generated">
            <a:extLst>
              <a:ext uri="{FF2B5EF4-FFF2-40B4-BE49-F238E27FC236}">
                <a16:creationId xmlns:a16="http://schemas.microsoft.com/office/drawing/2014/main" id="{668610B5-502D-B1A6-CDF4-A872FA491A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6390" y="2165134"/>
            <a:ext cx="6763073" cy="3645116"/>
          </a:xfrm>
          <a:prstGeom prst="rect">
            <a:avLst/>
          </a:prstGeom>
        </p:spPr>
      </p:pic>
      <mc:AlternateContent xmlns:mc="http://schemas.openxmlformats.org/markup-compatibility/2006" xmlns:p14="http://schemas.microsoft.com/office/powerpoint/2010/main">
        <mc:Choice Requires="p14">
          <p:contentPart p14:bwMode="auto" r:id="rId4">
            <p14:nvContentPartPr>
              <p14:cNvPr id="8" name="Ink 7">
                <a:extLst>
                  <a:ext uri="{FF2B5EF4-FFF2-40B4-BE49-F238E27FC236}">
                    <a16:creationId xmlns:a16="http://schemas.microsoft.com/office/drawing/2014/main" id="{C5DFDEF6-BF8A-F26E-0821-91EDCBB0B9A5}"/>
                  </a:ext>
                </a:extLst>
              </p14:cNvPr>
              <p14:cNvContentPartPr/>
              <p14:nvPr/>
            </p14:nvContentPartPr>
            <p14:xfrm>
              <a:off x="9591300" y="3704250"/>
              <a:ext cx="279720" cy="405000"/>
            </p14:xfrm>
          </p:contentPart>
        </mc:Choice>
        <mc:Fallback xmlns="">
          <p:pic>
            <p:nvPicPr>
              <p:cNvPr id="8" name="Ink 7">
                <a:extLst>
                  <a:ext uri="{FF2B5EF4-FFF2-40B4-BE49-F238E27FC236}">
                    <a16:creationId xmlns:a16="http://schemas.microsoft.com/office/drawing/2014/main" id="{C5DFDEF6-BF8A-F26E-0821-91EDCBB0B9A5}"/>
                  </a:ext>
                </a:extLst>
              </p:cNvPr>
              <p:cNvPicPr/>
              <p:nvPr/>
            </p:nvPicPr>
            <p:blipFill>
              <a:blip r:embed="rId5"/>
              <a:stretch>
                <a:fillRect/>
              </a:stretch>
            </p:blipFill>
            <p:spPr>
              <a:xfrm>
                <a:off x="9582300" y="3695250"/>
                <a:ext cx="297360" cy="422640"/>
              </a:xfrm>
              <a:prstGeom prst="rect">
                <a:avLst/>
              </a:prstGeom>
            </p:spPr>
          </p:pic>
        </mc:Fallback>
      </mc:AlternateContent>
    </p:spTree>
    <p:extLst>
      <p:ext uri="{BB962C8B-B14F-4D97-AF65-F5344CB8AC3E}">
        <p14:creationId xmlns:p14="http://schemas.microsoft.com/office/powerpoint/2010/main" val="11598468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AD1F4C-60B6-446F-63CF-ECF857B6B2BF}"/>
              </a:ext>
            </a:extLst>
          </p:cNvPr>
          <p:cNvSpPr>
            <a:spLocks noGrp="1"/>
          </p:cNvSpPr>
          <p:nvPr>
            <p:ph type="title"/>
          </p:nvPr>
        </p:nvSpPr>
        <p:spPr>
          <a:xfrm>
            <a:off x="461640" y="639192"/>
            <a:ext cx="6533965" cy="887767"/>
          </a:xfrm>
        </p:spPr>
        <p:txBody>
          <a:bodyPr>
            <a:noAutofit/>
          </a:bodyPr>
          <a:lstStyle/>
          <a:p>
            <a:pPr algn="ctr"/>
            <a:r>
              <a:rPr lang="en-GB" sz="3600" b="1" dirty="0"/>
              <a:t>How to help children clarify</a:t>
            </a:r>
            <a:br>
              <a:rPr lang="en-GB" sz="3600" b="1" dirty="0"/>
            </a:br>
            <a:r>
              <a:rPr lang="en-GB" sz="3600" b="1" dirty="0"/>
              <a:t>(understand) unknown words</a:t>
            </a:r>
          </a:p>
        </p:txBody>
      </p:sp>
      <p:pic>
        <p:nvPicPr>
          <p:cNvPr id="5" name="Picture 4" descr="A picture containing text, screenshot&#10;&#10;Description automatically generated">
            <a:extLst>
              <a:ext uri="{FF2B5EF4-FFF2-40B4-BE49-F238E27FC236}">
                <a16:creationId xmlns:a16="http://schemas.microsoft.com/office/drawing/2014/main" id="{54C63C3D-63DF-16D0-223A-242E5822FE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01224" y="495046"/>
            <a:ext cx="4183743" cy="5867908"/>
          </a:xfrm>
          <a:prstGeom prst="rect">
            <a:avLst/>
          </a:prstGeom>
        </p:spPr>
      </p:pic>
      <p:pic>
        <p:nvPicPr>
          <p:cNvPr id="4" name="Picture 3" descr="A picture containing text, font, screenshot, handwriting&#10;&#10;Description automatically generated">
            <a:extLst>
              <a:ext uri="{FF2B5EF4-FFF2-40B4-BE49-F238E27FC236}">
                <a16:creationId xmlns:a16="http://schemas.microsoft.com/office/drawing/2014/main" id="{B861D04F-E434-A17E-69D2-5645E0E359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1640" y="2167726"/>
            <a:ext cx="6758310" cy="2958625"/>
          </a:xfrm>
          <a:prstGeom prst="rect">
            <a:avLst/>
          </a:prstGeom>
        </p:spPr>
      </p:pic>
      <mc:AlternateContent xmlns:mc="http://schemas.openxmlformats.org/markup-compatibility/2006" xmlns:p14="http://schemas.microsoft.com/office/powerpoint/2010/main">
        <mc:Choice Requires="p14">
          <p:contentPart p14:bwMode="auto" r:id="rId4">
            <p14:nvContentPartPr>
              <p14:cNvPr id="6" name="Ink 5">
                <a:extLst>
                  <a:ext uri="{FF2B5EF4-FFF2-40B4-BE49-F238E27FC236}">
                    <a16:creationId xmlns:a16="http://schemas.microsoft.com/office/drawing/2014/main" id="{AA4473E3-37C2-43EF-0C56-D6BA002712E4}"/>
                  </a:ext>
                </a:extLst>
              </p14:cNvPr>
              <p14:cNvContentPartPr/>
              <p14:nvPr/>
            </p14:nvContentPartPr>
            <p14:xfrm>
              <a:off x="9648180" y="1410330"/>
              <a:ext cx="455760" cy="388800"/>
            </p14:xfrm>
          </p:contentPart>
        </mc:Choice>
        <mc:Fallback xmlns="">
          <p:pic>
            <p:nvPicPr>
              <p:cNvPr id="6" name="Ink 5">
                <a:extLst>
                  <a:ext uri="{FF2B5EF4-FFF2-40B4-BE49-F238E27FC236}">
                    <a16:creationId xmlns:a16="http://schemas.microsoft.com/office/drawing/2014/main" id="{AA4473E3-37C2-43EF-0C56-D6BA002712E4}"/>
                  </a:ext>
                </a:extLst>
              </p:cNvPr>
              <p:cNvPicPr/>
              <p:nvPr/>
            </p:nvPicPr>
            <p:blipFill>
              <a:blip r:embed="rId5"/>
              <a:stretch>
                <a:fillRect/>
              </a:stretch>
            </p:blipFill>
            <p:spPr>
              <a:xfrm>
                <a:off x="9639540" y="1401330"/>
                <a:ext cx="473400" cy="406440"/>
              </a:xfrm>
              <a:prstGeom prst="rect">
                <a:avLst/>
              </a:prstGeom>
            </p:spPr>
          </p:pic>
        </mc:Fallback>
      </mc:AlternateContent>
    </p:spTree>
    <p:extLst>
      <p:ext uri="{BB962C8B-B14F-4D97-AF65-F5344CB8AC3E}">
        <p14:creationId xmlns:p14="http://schemas.microsoft.com/office/powerpoint/2010/main" val="17708265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AD1F4C-60B6-446F-63CF-ECF857B6B2BF}"/>
              </a:ext>
            </a:extLst>
          </p:cNvPr>
          <p:cNvSpPr>
            <a:spLocks noGrp="1"/>
          </p:cNvSpPr>
          <p:nvPr>
            <p:ph type="title"/>
          </p:nvPr>
        </p:nvSpPr>
        <p:spPr>
          <a:xfrm>
            <a:off x="461640" y="639192"/>
            <a:ext cx="6533965" cy="887767"/>
          </a:xfrm>
        </p:spPr>
        <p:txBody>
          <a:bodyPr>
            <a:noAutofit/>
          </a:bodyPr>
          <a:lstStyle/>
          <a:p>
            <a:pPr algn="ctr"/>
            <a:r>
              <a:rPr lang="en-GB" sz="3600" b="1" dirty="0"/>
              <a:t>How to help children clarify</a:t>
            </a:r>
            <a:br>
              <a:rPr lang="en-GB" sz="3600" b="1" dirty="0"/>
            </a:br>
            <a:r>
              <a:rPr lang="en-GB" sz="3600" b="1" dirty="0"/>
              <a:t>(understand) unknown words</a:t>
            </a:r>
          </a:p>
        </p:txBody>
      </p:sp>
      <p:pic>
        <p:nvPicPr>
          <p:cNvPr id="5" name="Picture 4" descr="A picture containing text, screenshot&#10;&#10;Description automatically generated">
            <a:extLst>
              <a:ext uri="{FF2B5EF4-FFF2-40B4-BE49-F238E27FC236}">
                <a16:creationId xmlns:a16="http://schemas.microsoft.com/office/drawing/2014/main" id="{54C63C3D-63DF-16D0-223A-242E5822FE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01224" y="495046"/>
            <a:ext cx="4183743" cy="5867908"/>
          </a:xfrm>
          <a:prstGeom prst="rect">
            <a:avLst/>
          </a:prstGeom>
        </p:spPr>
      </p:pic>
      <p:pic>
        <p:nvPicPr>
          <p:cNvPr id="7" name="Picture 6" descr="A text on a white background&#10;&#10;Description automatically generated with low confidence">
            <a:extLst>
              <a:ext uri="{FF2B5EF4-FFF2-40B4-BE49-F238E27FC236}">
                <a16:creationId xmlns:a16="http://schemas.microsoft.com/office/drawing/2014/main" id="{0FAC8295-3113-BABC-ADA7-AAD3887FC0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3986" y="1948763"/>
            <a:ext cx="6817390" cy="1944265"/>
          </a:xfrm>
          <a:prstGeom prst="rect">
            <a:avLst/>
          </a:prstGeom>
        </p:spPr>
      </p:pic>
      <mc:AlternateContent xmlns:mc="http://schemas.openxmlformats.org/markup-compatibility/2006" xmlns:p14="http://schemas.microsoft.com/office/powerpoint/2010/main">
        <mc:Choice Requires="p14">
          <p:contentPart p14:bwMode="auto" r:id="rId4">
            <p14:nvContentPartPr>
              <p14:cNvPr id="8" name="Ink 7">
                <a:extLst>
                  <a:ext uri="{FF2B5EF4-FFF2-40B4-BE49-F238E27FC236}">
                    <a16:creationId xmlns:a16="http://schemas.microsoft.com/office/drawing/2014/main" id="{DB51415A-72C8-D660-5BD3-4ED7C295EC0B}"/>
                  </a:ext>
                </a:extLst>
              </p14:cNvPr>
              <p14:cNvContentPartPr/>
              <p14:nvPr/>
            </p14:nvContentPartPr>
            <p14:xfrm>
              <a:off x="1885860" y="3323010"/>
              <a:ext cx="1075320" cy="30240"/>
            </p14:xfrm>
          </p:contentPart>
        </mc:Choice>
        <mc:Fallback xmlns="">
          <p:pic>
            <p:nvPicPr>
              <p:cNvPr id="8" name="Ink 7">
                <a:extLst>
                  <a:ext uri="{FF2B5EF4-FFF2-40B4-BE49-F238E27FC236}">
                    <a16:creationId xmlns:a16="http://schemas.microsoft.com/office/drawing/2014/main" id="{DB51415A-72C8-D660-5BD3-4ED7C295EC0B}"/>
                  </a:ext>
                </a:extLst>
              </p:cNvPr>
              <p:cNvPicPr/>
              <p:nvPr/>
            </p:nvPicPr>
            <p:blipFill>
              <a:blip r:embed="rId5"/>
              <a:stretch>
                <a:fillRect/>
              </a:stretch>
            </p:blipFill>
            <p:spPr>
              <a:xfrm>
                <a:off x="1831860" y="3215370"/>
                <a:ext cx="1182960" cy="2458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9" name="Ink 8">
                <a:extLst>
                  <a:ext uri="{FF2B5EF4-FFF2-40B4-BE49-F238E27FC236}">
                    <a16:creationId xmlns:a16="http://schemas.microsoft.com/office/drawing/2014/main" id="{B3B51BEC-D608-25E8-6506-D74EB4B2AD8F}"/>
                  </a:ext>
                </a:extLst>
              </p14:cNvPr>
              <p14:cNvContentPartPr/>
              <p14:nvPr/>
            </p14:nvContentPartPr>
            <p14:xfrm>
              <a:off x="8972460" y="1357770"/>
              <a:ext cx="447480" cy="584640"/>
            </p14:xfrm>
          </p:contentPart>
        </mc:Choice>
        <mc:Fallback xmlns="">
          <p:pic>
            <p:nvPicPr>
              <p:cNvPr id="9" name="Ink 8">
                <a:extLst>
                  <a:ext uri="{FF2B5EF4-FFF2-40B4-BE49-F238E27FC236}">
                    <a16:creationId xmlns:a16="http://schemas.microsoft.com/office/drawing/2014/main" id="{B3B51BEC-D608-25E8-6506-D74EB4B2AD8F}"/>
                  </a:ext>
                </a:extLst>
              </p:cNvPr>
              <p:cNvPicPr/>
              <p:nvPr/>
            </p:nvPicPr>
            <p:blipFill>
              <a:blip r:embed="rId7"/>
              <a:stretch>
                <a:fillRect/>
              </a:stretch>
            </p:blipFill>
            <p:spPr>
              <a:xfrm>
                <a:off x="8963460" y="1348770"/>
                <a:ext cx="465120" cy="6022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0" name="Ink 9">
                <a:extLst>
                  <a:ext uri="{FF2B5EF4-FFF2-40B4-BE49-F238E27FC236}">
                    <a16:creationId xmlns:a16="http://schemas.microsoft.com/office/drawing/2014/main" id="{C902CBC1-22F0-8CFE-84EE-BD68936624E2}"/>
                  </a:ext>
                </a:extLst>
              </p14:cNvPr>
              <p14:cNvContentPartPr/>
              <p14:nvPr/>
            </p14:nvContentPartPr>
            <p14:xfrm>
              <a:off x="9543780" y="2464410"/>
              <a:ext cx="316080" cy="415800"/>
            </p14:xfrm>
          </p:contentPart>
        </mc:Choice>
        <mc:Fallback xmlns="">
          <p:pic>
            <p:nvPicPr>
              <p:cNvPr id="10" name="Ink 9">
                <a:extLst>
                  <a:ext uri="{FF2B5EF4-FFF2-40B4-BE49-F238E27FC236}">
                    <a16:creationId xmlns:a16="http://schemas.microsoft.com/office/drawing/2014/main" id="{C902CBC1-22F0-8CFE-84EE-BD68936624E2}"/>
                  </a:ext>
                </a:extLst>
              </p:cNvPr>
              <p:cNvPicPr/>
              <p:nvPr/>
            </p:nvPicPr>
            <p:blipFill>
              <a:blip r:embed="rId9"/>
              <a:stretch>
                <a:fillRect/>
              </a:stretch>
            </p:blipFill>
            <p:spPr>
              <a:xfrm>
                <a:off x="9535140" y="2455410"/>
                <a:ext cx="333720" cy="4334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1" name="Ink 10">
                <a:extLst>
                  <a:ext uri="{FF2B5EF4-FFF2-40B4-BE49-F238E27FC236}">
                    <a16:creationId xmlns:a16="http://schemas.microsoft.com/office/drawing/2014/main" id="{1C6BF3BC-7430-C6AD-BF9F-BE13B0773F01}"/>
                  </a:ext>
                </a:extLst>
              </p14:cNvPr>
              <p14:cNvContentPartPr/>
              <p14:nvPr/>
            </p14:nvContentPartPr>
            <p14:xfrm>
              <a:off x="8991180" y="2487090"/>
              <a:ext cx="241920" cy="591480"/>
            </p14:xfrm>
          </p:contentPart>
        </mc:Choice>
        <mc:Fallback xmlns="">
          <p:pic>
            <p:nvPicPr>
              <p:cNvPr id="11" name="Ink 10">
                <a:extLst>
                  <a:ext uri="{FF2B5EF4-FFF2-40B4-BE49-F238E27FC236}">
                    <a16:creationId xmlns:a16="http://schemas.microsoft.com/office/drawing/2014/main" id="{1C6BF3BC-7430-C6AD-BF9F-BE13B0773F01}"/>
                  </a:ext>
                </a:extLst>
              </p:cNvPr>
              <p:cNvPicPr/>
              <p:nvPr/>
            </p:nvPicPr>
            <p:blipFill>
              <a:blip r:embed="rId11"/>
              <a:stretch>
                <a:fillRect/>
              </a:stretch>
            </p:blipFill>
            <p:spPr>
              <a:xfrm>
                <a:off x="8982540" y="2478450"/>
                <a:ext cx="259560" cy="609120"/>
              </a:xfrm>
              <a:prstGeom prst="rect">
                <a:avLst/>
              </a:prstGeom>
            </p:spPr>
          </p:pic>
        </mc:Fallback>
      </mc:AlternateContent>
    </p:spTree>
    <p:extLst>
      <p:ext uri="{BB962C8B-B14F-4D97-AF65-F5344CB8AC3E}">
        <p14:creationId xmlns:p14="http://schemas.microsoft.com/office/powerpoint/2010/main" val="2089056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AD1F4C-60B6-446F-63CF-ECF857B6B2BF}"/>
              </a:ext>
            </a:extLst>
          </p:cNvPr>
          <p:cNvSpPr>
            <a:spLocks noGrp="1"/>
          </p:cNvSpPr>
          <p:nvPr>
            <p:ph type="title"/>
          </p:nvPr>
        </p:nvSpPr>
        <p:spPr>
          <a:xfrm>
            <a:off x="461640" y="639192"/>
            <a:ext cx="6533965" cy="887767"/>
          </a:xfrm>
        </p:spPr>
        <p:txBody>
          <a:bodyPr>
            <a:noAutofit/>
          </a:bodyPr>
          <a:lstStyle/>
          <a:p>
            <a:pPr algn="ctr"/>
            <a:r>
              <a:rPr lang="en-GB" sz="3600" b="1" dirty="0"/>
              <a:t>Inference of a text</a:t>
            </a:r>
          </a:p>
        </p:txBody>
      </p:sp>
      <p:sp>
        <p:nvSpPr>
          <p:cNvPr id="3" name="Content Placeholder 2">
            <a:extLst>
              <a:ext uri="{FF2B5EF4-FFF2-40B4-BE49-F238E27FC236}">
                <a16:creationId xmlns:a16="http://schemas.microsoft.com/office/drawing/2014/main" id="{BF7F525B-55DA-DF07-F556-1C165B8C032A}"/>
              </a:ext>
            </a:extLst>
          </p:cNvPr>
          <p:cNvSpPr>
            <a:spLocks noGrp="1"/>
          </p:cNvSpPr>
          <p:nvPr>
            <p:ph idx="1"/>
          </p:nvPr>
        </p:nvSpPr>
        <p:spPr>
          <a:xfrm>
            <a:off x="622917" y="1390040"/>
            <a:ext cx="10058400" cy="5097780"/>
          </a:xfrm>
        </p:spPr>
        <p:txBody>
          <a:bodyPr>
            <a:normAutofit/>
          </a:bodyPr>
          <a:lstStyle/>
          <a:p>
            <a:r>
              <a:rPr lang="en-GB" sz="3200" dirty="0">
                <a:latin typeface="Letter-join Plus 34" panose="02000505000000020003" pitchFamily="50" charset="0"/>
              </a:rPr>
              <a:t>Arguably the trickiest part of reading.</a:t>
            </a:r>
          </a:p>
        </p:txBody>
      </p:sp>
      <p:pic>
        <p:nvPicPr>
          <p:cNvPr id="6" name="Picture 5" descr="A close-up of a questionnaire&#10;&#10;Description automatically generated with low confidence">
            <a:extLst>
              <a:ext uri="{FF2B5EF4-FFF2-40B4-BE49-F238E27FC236}">
                <a16:creationId xmlns:a16="http://schemas.microsoft.com/office/drawing/2014/main" id="{7F186193-31B9-DA39-CAB6-29DF9C9B16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65464" y="370180"/>
            <a:ext cx="4864896" cy="2787287"/>
          </a:xfrm>
          <a:prstGeom prst="rect">
            <a:avLst/>
          </a:prstGeom>
        </p:spPr>
      </p:pic>
      <p:pic>
        <p:nvPicPr>
          <p:cNvPr id="13" name="Picture 12" descr="A screenshot of a computer&#10;&#10;Description automatically generated with low confidence">
            <a:extLst>
              <a:ext uri="{FF2B5EF4-FFF2-40B4-BE49-F238E27FC236}">
                <a16:creationId xmlns:a16="http://schemas.microsoft.com/office/drawing/2014/main" id="{753E0653-39CF-CB9F-E241-07AC666EEF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71814" y="3365248"/>
            <a:ext cx="5758546" cy="1897996"/>
          </a:xfrm>
          <a:prstGeom prst="rect">
            <a:avLst/>
          </a:prstGeom>
        </p:spPr>
      </p:pic>
      <p:pic>
        <p:nvPicPr>
          <p:cNvPr id="15" name="Picture 14" descr="A text on a white background&#10;&#10;Description automatically generated with low confidence">
            <a:extLst>
              <a:ext uri="{FF2B5EF4-FFF2-40B4-BE49-F238E27FC236}">
                <a16:creationId xmlns:a16="http://schemas.microsoft.com/office/drawing/2014/main" id="{40B9B25C-0219-48C1-1DC4-F710E0A880A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1640" y="2171195"/>
            <a:ext cx="5194775" cy="3735817"/>
          </a:xfrm>
          <a:prstGeom prst="rect">
            <a:avLst/>
          </a:prstGeom>
        </p:spPr>
      </p:pic>
    </p:spTree>
    <p:extLst>
      <p:ext uri="{BB962C8B-B14F-4D97-AF65-F5344CB8AC3E}">
        <p14:creationId xmlns:p14="http://schemas.microsoft.com/office/powerpoint/2010/main" val="7232689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10CDB5-20DF-5865-79CA-CBAA9BB70181}"/>
              </a:ext>
            </a:extLst>
          </p:cNvPr>
          <p:cNvSpPr>
            <a:spLocks noGrp="1"/>
          </p:cNvSpPr>
          <p:nvPr>
            <p:ph type="title"/>
          </p:nvPr>
        </p:nvSpPr>
        <p:spPr/>
        <p:txBody>
          <a:bodyPr/>
          <a:lstStyle/>
          <a:p>
            <a:endParaRPr lang="en-GB"/>
          </a:p>
        </p:txBody>
      </p:sp>
      <p:pic>
        <p:nvPicPr>
          <p:cNvPr id="5" name="Content Placeholder 4" descr="A screenshot of a computer screen&#10;&#10;Description automatically generated with low confidence">
            <a:extLst>
              <a:ext uri="{FF2B5EF4-FFF2-40B4-BE49-F238E27FC236}">
                <a16:creationId xmlns:a16="http://schemas.microsoft.com/office/drawing/2014/main" id="{C51AD8E5-4A99-E291-13EA-915AC11944C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3991" y="360363"/>
            <a:ext cx="7853234" cy="6083003"/>
          </a:xfrm>
        </p:spPr>
      </p:pic>
    </p:spTree>
    <p:extLst>
      <p:ext uri="{BB962C8B-B14F-4D97-AF65-F5344CB8AC3E}">
        <p14:creationId xmlns:p14="http://schemas.microsoft.com/office/powerpoint/2010/main" val="7557721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ED49D-C98C-F955-7093-EFE2FED9DF81}"/>
              </a:ext>
            </a:extLst>
          </p:cNvPr>
          <p:cNvSpPr>
            <a:spLocks noGrp="1"/>
          </p:cNvSpPr>
          <p:nvPr>
            <p:ph type="title"/>
          </p:nvPr>
        </p:nvSpPr>
        <p:spPr>
          <a:xfrm>
            <a:off x="1066800" y="642594"/>
            <a:ext cx="10058400" cy="719481"/>
          </a:xfrm>
        </p:spPr>
        <p:txBody>
          <a:bodyPr>
            <a:normAutofit fontScale="90000"/>
          </a:bodyPr>
          <a:lstStyle/>
          <a:p>
            <a:r>
              <a:rPr lang="en-GB" dirty="0"/>
              <a:t>Let’s look at a Y6 lesson together.</a:t>
            </a:r>
          </a:p>
        </p:txBody>
      </p:sp>
      <p:sp>
        <p:nvSpPr>
          <p:cNvPr id="3" name="Content Placeholder 2">
            <a:extLst>
              <a:ext uri="{FF2B5EF4-FFF2-40B4-BE49-F238E27FC236}">
                <a16:creationId xmlns:a16="http://schemas.microsoft.com/office/drawing/2014/main" id="{D458ACF1-AC6A-CB82-6939-FA21460BE13A}"/>
              </a:ext>
            </a:extLst>
          </p:cNvPr>
          <p:cNvSpPr>
            <a:spLocks noGrp="1"/>
          </p:cNvSpPr>
          <p:nvPr>
            <p:ph idx="1"/>
          </p:nvPr>
        </p:nvSpPr>
        <p:spPr>
          <a:xfrm>
            <a:off x="1066800" y="1407795"/>
            <a:ext cx="10058400" cy="5097780"/>
          </a:xfrm>
        </p:spPr>
        <p:txBody>
          <a:bodyPr>
            <a:normAutofit/>
          </a:bodyPr>
          <a:lstStyle/>
          <a:p>
            <a:r>
              <a:rPr lang="en-GB" sz="3200" dirty="0">
                <a:latin typeface="Letter-join Plus 34" panose="02000505000000020003" pitchFamily="50" charset="0"/>
              </a:rPr>
              <a:t>Starts with a mini-quiz to recap</a:t>
            </a:r>
          </a:p>
          <a:p>
            <a:r>
              <a:rPr lang="en-GB" sz="3200" dirty="0">
                <a:latin typeface="Letter-join Plus 34" panose="02000505000000020003" pitchFamily="50" charset="0"/>
              </a:rPr>
              <a:t>Vocabulary checks daily to support with vocabulary building</a:t>
            </a:r>
          </a:p>
          <a:p>
            <a:r>
              <a:rPr lang="en-GB" sz="3200" dirty="0">
                <a:latin typeface="Letter-join Plus 34" panose="02000505000000020003" pitchFamily="50" charset="0"/>
              </a:rPr>
              <a:t>Modelled reading focused on the objective or question for the lesson</a:t>
            </a:r>
          </a:p>
          <a:p>
            <a:r>
              <a:rPr lang="en-GB" sz="3200" dirty="0">
                <a:latin typeface="Letter-join Plus 34" panose="02000505000000020003" pitchFamily="50" charset="0"/>
              </a:rPr>
              <a:t>Think </a:t>
            </a:r>
            <a:r>
              <a:rPr lang="en-GB" sz="3200" dirty="0" err="1">
                <a:latin typeface="Letter-join Plus 34" panose="02000505000000020003" pitchFamily="50" charset="0"/>
              </a:rPr>
              <a:t>alouds</a:t>
            </a:r>
            <a:r>
              <a:rPr lang="en-GB" sz="3200" dirty="0">
                <a:latin typeface="Letter-join Plus 34" panose="02000505000000020003" pitchFamily="50" charset="0"/>
              </a:rPr>
              <a:t> by the teacher</a:t>
            </a:r>
          </a:p>
          <a:p>
            <a:r>
              <a:rPr lang="en-GB" sz="3200" dirty="0">
                <a:latin typeface="Letter-join Plus 34" panose="02000505000000020003" pitchFamily="50" charset="0"/>
              </a:rPr>
              <a:t>Talk partner opportunity</a:t>
            </a:r>
          </a:p>
          <a:p>
            <a:r>
              <a:rPr lang="en-GB" sz="3200" dirty="0">
                <a:latin typeface="Letter-join Plus 34" panose="02000505000000020003" pitchFamily="50" charset="0"/>
              </a:rPr>
              <a:t>Large chunk of reading – up to 25 minutes in partners.</a:t>
            </a:r>
          </a:p>
          <a:p>
            <a:r>
              <a:rPr lang="en-GB" sz="3200" dirty="0">
                <a:latin typeface="Letter-join Plus 34" panose="02000505000000020003" pitchFamily="50" charset="0"/>
              </a:rPr>
              <a:t>Quick activity at the end of the lesson</a:t>
            </a:r>
          </a:p>
        </p:txBody>
      </p:sp>
      <p:pic>
        <p:nvPicPr>
          <p:cNvPr id="5" name="Picture 4" descr="A picture containing text, screenshot, font&#10;&#10;Description automatically generated">
            <a:extLst>
              <a:ext uri="{FF2B5EF4-FFF2-40B4-BE49-F238E27FC236}">
                <a16:creationId xmlns:a16="http://schemas.microsoft.com/office/drawing/2014/main" id="{5628D8FD-D57F-8F28-C35D-F0AE8B81CF09}"/>
              </a:ext>
            </a:extLst>
          </p:cNvPr>
          <p:cNvPicPr>
            <a:picLocks noChangeAspect="1"/>
          </p:cNvPicPr>
          <p:nvPr/>
        </p:nvPicPr>
        <p:blipFill rotWithShape="1">
          <a:blip r:embed="rId2">
            <a:extLst>
              <a:ext uri="{28A0092B-C50C-407E-A947-70E740481C1C}">
                <a14:useLocalDpi xmlns:a14="http://schemas.microsoft.com/office/drawing/2010/main" val="0"/>
              </a:ext>
            </a:extLst>
          </a:blip>
          <a:srcRect l="2316" t="12580" r="10042" b="8603"/>
          <a:stretch/>
        </p:blipFill>
        <p:spPr>
          <a:xfrm>
            <a:off x="7124698" y="3363935"/>
            <a:ext cx="4000501" cy="1486298"/>
          </a:xfrm>
          <a:prstGeom prst="rect">
            <a:avLst/>
          </a:prstGeom>
        </p:spPr>
      </p:pic>
    </p:spTree>
    <p:extLst>
      <p:ext uri="{BB962C8B-B14F-4D97-AF65-F5344CB8AC3E}">
        <p14:creationId xmlns:p14="http://schemas.microsoft.com/office/powerpoint/2010/main" val="1061506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F570D31-6950-E555-934F-79F66757503F}"/>
              </a:ext>
            </a:extLst>
          </p:cNvPr>
          <p:cNvSpPr txBox="1"/>
          <p:nvPr/>
        </p:nvSpPr>
        <p:spPr>
          <a:xfrm>
            <a:off x="266700" y="258901"/>
            <a:ext cx="8229230" cy="329320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srgbClr val="7030A0"/>
                </a:solidFill>
                <a:effectLst/>
                <a:uLnTx/>
                <a:uFillTx/>
                <a:latin typeface="Letter-join Basic 34" panose="02000505000000020003" pitchFamily="50" charset="0"/>
                <a:ea typeface="+mn-ea"/>
                <a:cs typeface="+mn-cs"/>
              </a:rPr>
              <a:t>QUICK QUIZ in partners.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000" b="1" i="0" u="none" strike="noStrike" kern="1200" cap="none" spc="0" normalizeH="0" baseline="0" noProof="0" dirty="0">
              <a:ln>
                <a:noFill/>
              </a:ln>
              <a:solidFill>
                <a:srgbClr val="7030A0"/>
              </a:solidFill>
              <a:effectLst/>
              <a:uLnTx/>
              <a:uFillTx/>
              <a:latin typeface="Letter-join Basic 34" panose="02000505000000020003" pitchFamily="50" charset="0"/>
              <a:ea typeface="+mn-ea"/>
              <a:cs typeface="+mn-cs"/>
            </a:endParaRPr>
          </a:p>
          <a:p>
            <a:pPr marL="742950" marR="0" lvl="0" indent="-742950" algn="l" defTabSz="914400" rtl="0" eaLnBrk="1" fontAlgn="auto" latinLnBrk="0" hangingPunct="1">
              <a:lnSpc>
                <a:spcPct val="100000"/>
              </a:lnSpc>
              <a:spcBef>
                <a:spcPts val="0"/>
              </a:spcBef>
              <a:spcAft>
                <a:spcPts val="0"/>
              </a:spcAft>
              <a:buClrTx/>
              <a:buSzTx/>
              <a:buFontTx/>
              <a:buAutoNum type="arabicPeriod"/>
              <a:tabLst/>
              <a:defRPr/>
            </a:pPr>
            <a:r>
              <a:rPr kumimoji="0" lang="en-GB" sz="3200" b="0" i="0" u="none" strike="noStrike" kern="1200" cap="none" spc="0" normalizeH="0" baseline="0" noProof="0" dirty="0">
                <a:ln>
                  <a:noFill/>
                </a:ln>
                <a:solidFill>
                  <a:srgbClr val="7030A0"/>
                </a:solidFill>
                <a:effectLst/>
                <a:uLnTx/>
                <a:uFillTx/>
                <a:latin typeface="Letter-join Basic 34" panose="02000505000000020003" pitchFamily="50" charset="0"/>
                <a:ea typeface="+mn-ea"/>
                <a:cs typeface="+mn-cs"/>
              </a:rPr>
              <a:t>What happened in the river?</a:t>
            </a:r>
          </a:p>
          <a:p>
            <a:pPr marL="742950" marR="0" lvl="0" indent="-742950" algn="l" defTabSz="914400" rtl="0" eaLnBrk="1" fontAlgn="auto" latinLnBrk="0" hangingPunct="1">
              <a:lnSpc>
                <a:spcPct val="100000"/>
              </a:lnSpc>
              <a:spcBef>
                <a:spcPts val="0"/>
              </a:spcBef>
              <a:spcAft>
                <a:spcPts val="0"/>
              </a:spcAft>
              <a:buClrTx/>
              <a:buSzTx/>
              <a:buFontTx/>
              <a:buAutoNum type="arabicPeriod"/>
              <a:tabLst/>
              <a:defRPr/>
            </a:pPr>
            <a:r>
              <a:rPr kumimoji="0" lang="en-GB" sz="3200" b="0" i="0" u="none" strike="noStrike" kern="1200" cap="none" spc="0" normalizeH="0" baseline="0" noProof="0" dirty="0">
                <a:ln>
                  <a:noFill/>
                </a:ln>
                <a:solidFill>
                  <a:srgbClr val="7030A0"/>
                </a:solidFill>
                <a:effectLst/>
                <a:uLnTx/>
                <a:uFillTx/>
                <a:latin typeface="Letter-join Basic 34" panose="02000505000000020003" pitchFamily="50" charset="0"/>
                <a:ea typeface="+mn-ea"/>
                <a:cs typeface="+mn-cs"/>
              </a:rPr>
              <a:t>What did </a:t>
            </a:r>
            <a:r>
              <a:rPr kumimoji="0" lang="en-GB" sz="3200" b="0" i="0" u="none" strike="noStrike" kern="1200" cap="none" spc="0" normalizeH="0" baseline="0" noProof="0" dirty="0" err="1">
                <a:ln>
                  <a:noFill/>
                </a:ln>
                <a:solidFill>
                  <a:srgbClr val="7030A0"/>
                </a:solidFill>
                <a:effectLst/>
                <a:uLnTx/>
                <a:uFillTx/>
                <a:latin typeface="Letter-join Basic 34" panose="02000505000000020003" pitchFamily="50" charset="0"/>
                <a:ea typeface="+mn-ea"/>
                <a:cs typeface="+mn-cs"/>
              </a:rPr>
              <a:t>Torak</a:t>
            </a:r>
            <a:r>
              <a:rPr kumimoji="0" lang="en-GB" sz="3200" b="0" i="0" u="none" strike="noStrike" kern="1200" cap="none" spc="0" normalizeH="0" baseline="0" noProof="0" dirty="0">
                <a:ln>
                  <a:noFill/>
                </a:ln>
                <a:solidFill>
                  <a:srgbClr val="7030A0"/>
                </a:solidFill>
                <a:effectLst/>
                <a:uLnTx/>
                <a:uFillTx/>
                <a:latin typeface="Letter-join Basic 34" panose="02000505000000020003" pitchFamily="50" charset="0"/>
                <a:ea typeface="+mn-ea"/>
                <a:cs typeface="+mn-cs"/>
              </a:rPr>
              <a:t> find?</a:t>
            </a:r>
          </a:p>
          <a:p>
            <a:pPr marL="742950" marR="0" lvl="0" indent="-742950" algn="l" defTabSz="914400" rtl="0" eaLnBrk="1" fontAlgn="auto" latinLnBrk="0" hangingPunct="1">
              <a:lnSpc>
                <a:spcPct val="100000"/>
              </a:lnSpc>
              <a:spcBef>
                <a:spcPts val="0"/>
              </a:spcBef>
              <a:spcAft>
                <a:spcPts val="0"/>
              </a:spcAft>
              <a:buClrTx/>
              <a:buSzTx/>
              <a:buFontTx/>
              <a:buAutoNum type="arabicPeriod"/>
              <a:tabLst/>
              <a:defRPr/>
            </a:pPr>
            <a:r>
              <a:rPr kumimoji="0" lang="en-GB" sz="3200" b="0" i="0" u="none" strike="noStrike" kern="1200" cap="none" spc="0" normalizeH="0" baseline="0" noProof="0" dirty="0">
                <a:ln>
                  <a:noFill/>
                </a:ln>
                <a:solidFill>
                  <a:srgbClr val="7030A0"/>
                </a:solidFill>
                <a:effectLst/>
                <a:uLnTx/>
                <a:uFillTx/>
                <a:latin typeface="Letter-join Basic 34" panose="02000505000000020003" pitchFamily="50" charset="0"/>
                <a:ea typeface="+mn-ea"/>
                <a:cs typeface="+mn-cs"/>
              </a:rPr>
              <a:t>Why is it important for him to find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7030A0"/>
                </a:solidFill>
                <a:effectLst/>
                <a:uLnTx/>
                <a:uFillTx/>
                <a:latin typeface="Letter-join Basic 34" panose="02000505000000020003" pitchFamily="50" charset="0"/>
                <a:ea typeface="+mn-ea"/>
                <a:cs typeface="+mn-cs"/>
              </a:rPr>
              <a:t>the three pieces of the </a:t>
            </a:r>
            <a:r>
              <a:rPr kumimoji="0" lang="en-GB" sz="3200" b="0" i="0" u="none" strike="noStrike" kern="1200" cap="none" spc="0" normalizeH="0" baseline="0" noProof="0" dirty="0" err="1">
                <a:ln>
                  <a:noFill/>
                </a:ln>
                <a:solidFill>
                  <a:srgbClr val="7030A0"/>
                </a:solidFill>
                <a:effectLst/>
                <a:uLnTx/>
                <a:uFillTx/>
                <a:latin typeface="Letter-join Basic 34" panose="02000505000000020003" pitchFamily="50" charset="0"/>
                <a:ea typeface="+mn-ea"/>
                <a:cs typeface="+mn-cs"/>
              </a:rPr>
              <a:t>Nanuak</a:t>
            </a:r>
            <a:r>
              <a:rPr kumimoji="0" lang="en-GB" sz="3200" b="0" i="0" u="none" strike="noStrike" kern="1200" cap="none" spc="0" normalizeH="0" baseline="0" noProof="0" dirty="0">
                <a:ln>
                  <a:noFill/>
                </a:ln>
                <a:solidFill>
                  <a:srgbClr val="7030A0"/>
                </a:solidFill>
                <a:effectLst/>
                <a:uLnTx/>
                <a:uFillTx/>
                <a:latin typeface="Letter-join Basic 34" panose="02000505000000020003" pitchFamily="50" charset="0"/>
                <a:ea typeface="+mn-ea"/>
                <a:cs typeface="+mn-cs"/>
              </a:rPr>
              <a:t>?</a:t>
            </a:r>
          </a:p>
        </p:txBody>
      </p:sp>
      <p:pic>
        <p:nvPicPr>
          <p:cNvPr id="1026" name="Picture 2" descr="Wolf brothers Torak,wolf and Renn | Chronicles of ancient darkness,  Ancient, Wolf">
            <a:extLst>
              <a:ext uri="{FF2B5EF4-FFF2-40B4-BE49-F238E27FC236}">
                <a16:creationId xmlns:a16="http://schemas.microsoft.com/office/drawing/2014/main" id="{BDAA9C12-2FD9-674C-DD66-E2F17B0D9E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8513" y="138113"/>
            <a:ext cx="4405312" cy="66019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99744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65878-AE1E-2290-E05B-A68AD214E598}"/>
              </a:ext>
            </a:extLst>
          </p:cNvPr>
          <p:cNvSpPr>
            <a:spLocks noGrp="1"/>
          </p:cNvSpPr>
          <p:nvPr>
            <p:ph type="title"/>
          </p:nvPr>
        </p:nvSpPr>
        <p:spPr>
          <a:xfrm>
            <a:off x="0" y="-214634"/>
            <a:ext cx="10515600" cy="1325563"/>
          </a:xfrm>
        </p:spPr>
        <p:txBody>
          <a:bodyPr>
            <a:normAutofit/>
          </a:bodyPr>
          <a:lstStyle/>
          <a:p>
            <a:r>
              <a:rPr lang="en-GB" sz="5400" u="sng" dirty="0">
                <a:latin typeface="Letter-join Plus 34" panose="02000505000000020003" pitchFamily="50" charset="0"/>
              </a:rPr>
              <a:t>Vocabulary check</a:t>
            </a:r>
          </a:p>
        </p:txBody>
      </p:sp>
      <p:sp>
        <p:nvSpPr>
          <p:cNvPr id="3" name="Content Placeholder 2">
            <a:extLst>
              <a:ext uri="{FF2B5EF4-FFF2-40B4-BE49-F238E27FC236}">
                <a16:creationId xmlns:a16="http://schemas.microsoft.com/office/drawing/2014/main" id="{17BDFCAA-F25C-B943-54ED-F2750455456D}"/>
              </a:ext>
            </a:extLst>
          </p:cNvPr>
          <p:cNvSpPr>
            <a:spLocks noGrp="1"/>
          </p:cNvSpPr>
          <p:nvPr>
            <p:ph idx="1"/>
          </p:nvPr>
        </p:nvSpPr>
        <p:spPr>
          <a:xfrm>
            <a:off x="290003" y="1546608"/>
            <a:ext cx="10515600" cy="4351338"/>
          </a:xfrm>
        </p:spPr>
        <p:txBody>
          <a:bodyPr>
            <a:normAutofit/>
          </a:bodyPr>
          <a:lstStyle/>
          <a:p>
            <a:pPr marL="0" indent="0">
              <a:buNone/>
            </a:pPr>
            <a:r>
              <a:rPr lang="en-GB" sz="4400" dirty="0">
                <a:latin typeface="Letter-join Plus 34" panose="02000505000000020003" pitchFamily="50" charset="0"/>
              </a:rPr>
              <a:t>Ashwood comb				dock leaves</a:t>
            </a:r>
          </a:p>
          <a:p>
            <a:pPr marL="0" indent="0">
              <a:buNone/>
            </a:pPr>
            <a:endParaRPr lang="en-GB" sz="4400" dirty="0">
              <a:latin typeface="Letter-join Plus 34" panose="02000505000000020003" pitchFamily="50" charset="0"/>
            </a:endParaRPr>
          </a:p>
          <a:p>
            <a:pPr marL="0" indent="0">
              <a:buNone/>
            </a:pPr>
            <a:r>
              <a:rPr lang="en-GB" sz="4400" dirty="0">
                <a:latin typeface="Letter-join Plus 34" panose="02000505000000020003" pitchFamily="50" charset="0"/>
              </a:rPr>
              <a:t>Pair of magpies 		companionable silence</a:t>
            </a:r>
          </a:p>
        </p:txBody>
      </p:sp>
      <p:pic>
        <p:nvPicPr>
          <p:cNvPr id="4" name="Picture 2" descr="TEK - Fine Teeth Comb with Ash Wood Handle Handmade in Italy, for Fine Hair  - 20 x 4.5 cm : Amazon.co.uk: Beauty">
            <a:extLst>
              <a:ext uri="{FF2B5EF4-FFF2-40B4-BE49-F238E27FC236}">
                <a16:creationId xmlns:a16="http://schemas.microsoft.com/office/drawing/2014/main" id="{B9E269E2-7B9D-3EBD-3982-6B2F34EA59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34498" y="0"/>
            <a:ext cx="160655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One for Sorrow, Two for Joy! | Blog | Griggs">
            <a:extLst>
              <a:ext uri="{FF2B5EF4-FFF2-40B4-BE49-F238E27FC236}">
                <a16:creationId xmlns:a16="http://schemas.microsoft.com/office/drawing/2014/main" id="{FC6D05F3-5AA6-922B-627D-5D6B499EA4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4749" y="3910998"/>
            <a:ext cx="4690529" cy="268030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Bitter dock (Rumex obtusifolius) Flower, Leaf, Care, Uses - PictureThis">
            <a:extLst>
              <a:ext uri="{FF2B5EF4-FFF2-40B4-BE49-F238E27FC236}">
                <a16:creationId xmlns:a16="http://schemas.microsoft.com/office/drawing/2014/main" id="{F8E94EA3-8F4C-79E8-4DB9-DC0031EC591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14725" y="3950986"/>
            <a:ext cx="2600325" cy="2600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15323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695C1498-D618-5F5C-AF0C-E20993A175EC}"/>
              </a:ext>
            </a:extLst>
          </p:cNvPr>
          <p:cNvSpPr txBox="1"/>
          <p:nvPr/>
        </p:nvSpPr>
        <p:spPr>
          <a:xfrm>
            <a:off x="5257800" y="157376"/>
            <a:ext cx="6696076" cy="483209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7030A0"/>
                </a:solidFill>
                <a:effectLst/>
                <a:uLnTx/>
                <a:uFillTx/>
                <a:latin typeface="Letter-join Plus 34" panose="02000505000000020003" pitchFamily="50" charset="0"/>
                <a:ea typeface="+mn-ea"/>
                <a:cs typeface="+mn-cs"/>
              </a:rPr>
              <a:t>Let’s read up to </a:t>
            </a:r>
            <a:r>
              <a:rPr kumimoji="0" lang="en-GB" sz="2800" b="0" i="1" u="none" strike="noStrike" kern="1200" cap="none" spc="0" normalizeH="0" baseline="0" noProof="0" dirty="0">
                <a:ln>
                  <a:noFill/>
                </a:ln>
                <a:solidFill>
                  <a:srgbClr val="7030A0"/>
                </a:solidFill>
                <a:effectLst/>
                <a:uLnTx/>
                <a:uFillTx/>
                <a:latin typeface="Letter-join Plus 34" panose="02000505000000020003" pitchFamily="50" charset="0"/>
                <a:ea typeface="+mn-ea"/>
                <a:cs typeface="+mn-cs"/>
              </a:rPr>
              <a:t>she asked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1" u="none" strike="noStrike" kern="1200" cap="none" spc="0" normalizeH="0" baseline="0" noProof="0" dirty="0">
              <a:ln>
                <a:noFill/>
              </a:ln>
              <a:solidFill>
                <a:srgbClr val="7030A0"/>
              </a:solidFill>
              <a:effectLst/>
              <a:uLnTx/>
              <a:uFillTx/>
              <a:latin typeface="Letter-join Plus 34" panose="02000505000000020003" pitchFamily="50"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7030A0"/>
                </a:solidFill>
                <a:effectLst/>
                <a:uLnTx/>
                <a:uFillTx/>
                <a:latin typeface="Letter-join Plus 34" panose="02000505000000020003" pitchFamily="50" charset="0"/>
                <a:ea typeface="+mn-ea"/>
                <a:cs typeface="+mn-cs"/>
              </a:rPr>
              <a:t>TA: I can see that the relationship between </a:t>
            </a:r>
            <a:r>
              <a:rPr kumimoji="0" lang="en-GB" sz="2800" b="0" i="0" u="none" strike="noStrike" kern="1200" cap="none" spc="0" normalizeH="0" baseline="0" noProof="0" dirty="0" err="1">
                <a:ln>
                  <a:noFill/>
                </a:ln>
                <a:solidFill>
                  <a:srgbClr val="7030A0"/>
                </a:solidFill>
                <a:effectLst/>
                <a:uLnTx/>
                <a:uFillTx/>
                <a:latin typeface="Letter-join Plus 34" panose="02000505000000020003" pitchFamily="50" charset="0"/>
                <a:ea typeface="+mn-ea"/>
                <a:cs typeface="+mn-cs"/>
              </a:rPr>
              <a:t>Renn</a:t>
            </a:r>
            <a:r>
              <a:rPr kumimoji="0" lang="en-GB" sz="2800" b="0" i="0" u="none" strike="noStrike" kern="1200" cap="none" spc="0" normalizeH="0" baseline="0" noProof="0" dirty="0">
                <a:ln>
                  <a:noFill/>
                </a:ln>
                <a:solidFill>
                  <a:srgbClr val="7030A0"/>
                </a:solidFill>
                <a:effectLst/>
                <a:uLnTx/>
                <a:uFillTx/>
                <a:latin typeface="Letter-join Plus 34" panose="02000505000000020003" pitchFamily="50" charset="0"/>
                <a:ea typeface="+mn-ea"/>
                <a:cs typeface="+mn-cs"/>
              </a:rPr>
              <a:t> and Wolf is changing again. </a:t>
            </a:r>
            <a:r>
              <a:rPr kumimoji="0" lang="en-GB" sz="2800" b="0" i="0" u="none" strike="noStrike" kern="1200" cap="none" spc="0" normalizeH="0" baseline="0" noProof="0" dirty="0" err="1">
                <a:ln>
                  <a:noFill/>
                </a:ln>
                <a:solidFill>
                  <a:srgbClr val="7030A0"/>
                </a:solidFill>
                <a:effectLst/>
                <a:uLnTx/>
                <a:uFillTx/>
                <a:latin typeface="Letter-join Plus 34" panose="02000505000000020003" pitchFamily="50" charset="0"/>
                <a:ea typeface="+mn-ea"/>
                <a:cs typeface="+mn-cs"/>
              </a:rPr>
              <a:t>Renn</a:t>
            </a:r>
            <a:r>
              <a:rPr kumimoji="0" lang="en-GB" sz="2800" b="0" i="0" u="none" strike="noStrike" kern="1200" cap="none" spc="0" normalizeH="0" baseline="0" noProof="0" dirty="0">
                <a:ln>
                  <a:noFill/>
                </a:ln>
                <a:solidFill>
                  <a:srgbClr val="7030A0"/>
                </a:solidFill>
                <a:effectLst/>
                <a:uLnTx/>
                <a:uFillTx/>
                <a:latin typeface="Letter-join Plus 34" panose="02000505000000020003" pitchFamily="50" charset="0"/>
                <a:ea typeface="+mn-ea"/>
                <a:cs typeface="+mn-cs"/>
              </a:rPr>
              <a:t> is trying to feed wolf which shows she wants him to like her.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srgbClr val="7030A0"/>
              </a:solidFill>
              <a:effectLst/>
              <a:uLnTx/>
              <a:uFillTx/>
              <a:latin typeface="Letter-join Plus 34" panose="02000505000000020003" pitchFamily="50"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srgbClr val="00B050"/>
              </a:solidFill>
              <a:effectLst/>
              <a:uLnTx/>
              <a:uFillTx/>
              <a:latin typeface="Letter-join Plus 34" panose="02000505000000020003" pitchFamily="50"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B050"/>
                </a:solidFill>
                <a:effectLst/>
                <a:uLnTx/>
                <a:uFillTx/>
                <a:latin typeface="Letter-join Plus 34" panose="02000505000000020003" pitchFamily="50" charset="0"/>
                <a:ea typeface="+mn-ea"/>
                <a:cs typeface="+mn-cs"/>
              </a:rPr>
              <a:t>TP: How do you know that Wolf trusts her now? What do you think has created this change in their relationship?</a:t>
            </a:r>
          </a:p>
        </p:txBody>
      </p:sp>
      <p:pic>
        <p:nvPicPr>
          <p:cNvPr id="7" name="Picture 6" descr="Text&#10;&#10;Description automatically generated">
            <a:extLst>
              <a:ext uri="{FF2B5EF4-FFF2-40B4-BE49-F238E27FC236}">
                <a16:creationId xmlns:a16="http://schemas.microsoft.com/office/drawing/2014/main" id="{37732FB8-9C3D-951A-E502-8B239C55F1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055" y="157375"/>
            <a:ext cx="5000820" cy="6602777"/>
          </a:xfrm>
          <a:prstGeom prst="rect">
            <a:avLst/>
          </a:prstGeom>
        </p:spPr>
      </p:pic>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B80241BF-0EE0-F695-3F53-1489CA048ECD}"/>
                  </a:ext>
                </a:extLst>
              </p14:cNvPr>
              <p14:cNvContentPartPr/>
              <p14:nvPr/>
            </p14:nvContentPartPr>
            <p14:xfrm>
              <a:off x="3089073" y="5086828"/>
              <a:ext cx="1614960" cy="54720"/>
            </p14:xfrm>
          </p:contentPart>
        </mc:Choice>
        <mc:Fallback xmlns="">
          <p:pic>
            <p:nvPicPr>
              <p:cNvPr id="2" name="Ink 1">
                <a:extLst>
                  <a:ext uri="{FF2B5EF4-FFF2-40B4-BE49-F238E27FC236}">
                    <a16:creationId xmlns:a16="http://schemas.microsoft.com/office/drawing/2014/main" id="{B80241BF-0EE0-F695-3F53-1489CA048ECD}"/>
                  </a:ext>
                </a:extLst>
              </p:cNvPr>
              <p:cNvPicPr/>
              <p:nvPr/>
            </p:nvPicPr>
            <p:blipFill>
              <a:blip r:embed="rId4"/>
              <a:stretch>
                <a:fillRect/>
              </a:stretch>
            </p:blipFill>
            <p:spPr>
              <a:xfrm>
                <a:off x="3035433" y="4978828"/>
                <a:ext cx="1722600" cy="2703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Ink 2">
                <a:extLst>
                  <a:ext uri="{FF2B5EF4-FFF2-40B4-BE49-F238E27FC236}">
                    <a16:creationId xmlns:a16="http://schemas.microsoft.com/office/drawing/2014/main" id="{0B32C418-0013-11BB-C229-F2807773FE54}"/>
                  </a:ext>
                </a:extLst>
              </p14:cNvPr>
              <p14:cNvContentPartPr/>
              <p14:nvPr/>
            </p14:nvContentPartPr>
            <p14:xfrm>
              <a:off x="310593" y="5252788"/>
              <a:ext cx="370440" cy="82440"/>
            </p14:xfrm>
          </p:contentPart>
        </mc:Choice>
        <mc:Fallback xmlns="">
          <p:pic>
            <p:nvPicPr>
              <p:cNvPr id="3" name="Ink 2">
                <a:extLst>
                  <a:ext uri="{FF2B5EF4-FFF2-40B4-BE49-F238E27FC236}">
                    <a16:creationId xmlns:a16="http://schemas.microsoft.com/office/drawing/2014/main" id="{0B32C418-0013-11BB-C229-F2807773FE54}"/>
                  </a:ext>
                </a:extLst>
              </p:cNvPr>
              <p:cNvPicPr/>
              <p:nvPr/>
            </p:nvPicPr>
            <p:blipFill>
              <a:blip r:embed="rId6"/>
              <a:stretch>
                <a:fillRect/>
              </a:stretch>
            </p:blipFill>
            <p:spPr>
              <a:xfrm>
                <a:off x="256593" y="5145148"/>
                <a:ext cx="478080" cy="298080"/>
              </a:xfrm>
              <a:prstGeom prst="rect">
                <a:avLst/>
              </a:prstGeom>
            </p:spPr>
          </p:pic>
        </mc:Fallback>
      </mc:AlternateContent>
    </p:spTree>
    <p:extLst>
      <p:ext uri="{BB962C8B-B14F-4D97-AF65-F5344CB8AC3E}">
        <p14:creationId xmlns:p14="http://schemas.microsoft.com/office/powerpoint/2010/main" val="20692257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996B59-6A4F-45BF-32C9-134101515238}"/>
              </a:ext>
            </a:extLst>
          </p:cNvPr>
          <p:cNvSpPr>
            <a:spLocks noGrp="1"/>
          </p:cNvSpPr>
          <p:nvPr>
            <p:ph type="title"/>
          </p:nvPr>
        </p:nvSpPr>
        <p:spPr>
          <a:xfrm>
            <a:off x="443883" y="269731"/>
            <a:ext cx="11443317" cy="1371600"/>
          </a:xfrm>
        </p:spPr>
        <p:txBody>
          <a:bodyPr>
            <a:noAutofit/>
          </a:bodyPr>
          <a:lstStyle/>
          <a:p>
            <a:pPr algn="ctr"/>
            <a:r>
              <a:rPr lang="en-GB" sz="4000" dirty="0"/>
              <a:t>What do your children think about reading at Monkshouse Primary School?</a:t>
            </a:r>
          </a:p>
        </p:txBody>
      </p:sp>
      <p:pic>
        <p:nvPicPr>
          <p:cNvPr id="5" name="Picture 4" descr="A picture containing text, screenshot, font, rectangle&#10;&#10;Description automatically generated">
            <a:extLst>
              <a:ext uri="{FF2B5EF4-FFF2-40B4-BE49-F238E27FC236}">
                <a16:creationId xmlns:a16="http://schemas.microsoft.com/office/drawing/2014/main" id="{A69F8FEF-01F4-7E75-07CF-6F6C69F2B8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1641331"/>
            <a:ext cx="5857875" cy="2200936"/>
          </a:xfrm>
          <a:prstGeom prst="rect">
            <a:avLst/>
          </a:prstGeom>
        </p:spPr>
      </p:pic>
      <p:pic>
        <p:nvPicPr>
          <p:cNvPr id="7" name="Picture 6" descr="A picture containing text, screenshot, font&#10;&#10;Description automatically generated">
            <a:extLst>
              <a:ext uri="{FF2B5EF4-FFF2-40B4-BE49-F238E27FC236}">
                <a16:creationId xmlns:a16="http://schemas.microsoft.com/office/drawing/2014/main" id="{C0FEDF80-A819-063A-E4B3-54A5711696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96012" y="1536956"/>
            <a:ext cx="5724525" cy="2200935"/>
          </a:xfrm>
          <a:prstGeom prst="rect">
            <a:avLst/>
          </a:prstGeom>
        </p:spPr>
      </p:pic>
      <p:pic>
        <p:nvPicPr>
          <p:cNvPr id="9" name="Picture 8" descr="A white background with black text&#10;&#10;Description automatically generated with low confidence">
            <a:extLst>
              <a:ext uri="{FF2B5EF4-FFF2-40B4-BE49-F238E27FC236}">
                <a16:creationId xmlns:a16="http://schemas.microsoft.com/office/drawing/2014/main" id="{DCBD85E7-BFFE-E42D-F63A-EE896EBF04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41288" y="2809249"/>
            <a:ext cx="2754712" cy="1033016"/>
          </a:xfrm>
          <a:prstGeom prst="rect">
            <a:avLst/>
          </a:prstGeom>
        </p:spPr>
      </p:pic>
      <p:pic>
        <p:nvPicPr>
          <p:cNvPr id="11" name="Picture 10" descr="A picture containing text, font, algebra&#10;&#10;Description automatically generated">
            <a:extLst>
              <a:ext uri="{FF2B5EF4-FFF2-40B4-BE49-F238E27FC236}">
                <a16:creationId xmlns:a16="http://schemas.microsoft.com/office/drawing/2014/main" id="{63D71099-3D54-42F6-169B-26FEB56EA11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4799" y="3842265"/>
            <a:ext cx="2969813" cy="814304"/>
          </a:xfrm>
          <a:prstGeom prst="rect">
            <a:avLst/>
          </a:prstGeom>
        </p:spPr>
      </p:pic>
      <p:pic>
        <p:nvPicPr>
          <p:cNvPr id="13" name="Picture 12" descr="A picture containing text, font&#10;&#10;Description automatically generated">
            <a:extLst>
              <a:ext uri="{FF2B5EF4-FFF2-40B4-BE49-F238E27FC236}">
                <a16:creationId xmlns:a16="http://schemas.microsoft.com/office/drawing/2014/main" id="{D3F6B30A-2D3C-1E36-7FA9-6698380CF58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75371" y="3842265"/>
            <a:ext cx="2887303" cy="1404022"/>
          </a:xfrm>
          <a:prstGeom prst="rect">
            <a:avLst/>
          </a:prstGeom>
        </p:spPr>
      </p:pic>
      <p:pic>
        <p:nvPicPr>
          <p:cNvPr id="15" name="Picture 14" descr="A picture containing text, font, algebra&#10;&#10;Description automatically generated">
            <a:extLst>
              <a:ext uri="{FF2B5EF4-FFF2-40B4-BE49-F238E27FC236}">
                <a16:creationId xmlns:a16="http://schemas.microsoft.com/office/drawing/2014/main" id="{42A0FFE8-7375-962F-4D2D-E34B8EAE7C0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2203" y="4656569"/>
            <a:ext cx="2969813" cy="1005344"/>
          </a:xfrm>
          <a:prstGeom prst="rect">
            <a:avLst/>
          </a:prstGeom>
        </p:spPr>
      </p:pic>
      <p:pic>
        <p:nvPicPr>
          <p:cNvPr id="4" name="Picture 3" descr="A picture containing text, font, algebra&#10;&#10;Description automatically generated">
            <a:extLst>
              <a:ext uri="{FF2B5EF4-FFF2-40B4-BE49-F238E27FC236}">
                <a16:creationId xmlns:a16="http://schemas.microsoft.com/office/drawing/2014/main" id="{A97421F8-B009-8982-BFD7-76DA3B1D329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103221" y="3666736"/>
            <a:ext cx="2767309" cy="1932543"/>
          </a:xfrm>
          <a:prstGeom prst="rect">
            <a:avLst/>
          </a:prstGeom>
        </p:spPr>
      </p:pic>
      <p:pic>
        <p:nvPicPr>
          <p:cNvPr id="8" name="Picture 7" descr="A picture containing text, font, screenshot&#10;&#10;Description automatically generated">
            <a:extLst>
              <a:ext uri="{FF2B5EF4-FFF2-40B4-BE49-F238E27FC236}">
                <a16:creationId xmlns:a16="http://schemas.microsoft.com/office/drawing/2014/main" id="{D339E54B-9116-09FC-88B9-2B71F7F032B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159360" y="3571735"/>
            <a:ext cx="2943861" cy="2053580"/>
          </a:xfrm>
          <a:prstGeom prst="rect">
            <a:avLst/>
          </a:prstGeom>
        </p:spPr>
      </p:pic>
      <p:pic>
        <p:nvPicPr>
          <p:cNvPr id="12" name="Picture 11" descr="A picture containing text, font, algebra, guide&#10;&#10;Description automatically generated">
            <a:extLst>
              <a:ext uri="{FF2B5EF4-FFF2-40B4-BE49-F238E27FC236}">
                <a16:creationId xmlns:a16="http://schemas.microsoft.com/office/drawing/2014/main" id="{4BA1BDF4-C516-8310-9BB6-0DEB5AB0F56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639790" y="5238005"/>
            <a:ext cx="2157708" cy="1521460"/>
          </a:xfrm>
          <a:prstGeom prst="rect">
            <a:avLst/>
          </a:prstGeom>
        </p:spPr>
      </p:pic>
      <p:pic>
        <p:nvPicPr>
          <p:cNvPr id="16" name="Picture 15" descr="A white background with black text&#10;&#10;Description automatically generated with low confidence">
            <a:extLst>
              <a:ext uri="{FF2B5EF4-FFF2-40B4-BE49-F238E27FC236}">
                <a16:creationId xmlns:a16="http://schemas.microsoft.com/office/drawing/2014/main" id="{333E1648-8A92-8648-BFD4-00D2F43AEA24}"/>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23343" y="5625315"/>
            <a:ext cx="2641799" cy="1180148"/>
          </a:xfrm>
          <a:prstGeom prst="rect">
            <a:avLst/>
          </a:prstGeom>
        </p:spPr>
      </p:pic>
      <p:pic>
        <p:nvPicPr>
          <p:cNvPr id="18" name="Picture 17" descr="A purple background with black text&#10;&#10;Description automatically generated with low confidence">
            <a:extLst>
              <a:ext uri="{FF2B5EF4-FFF2-40B4-BE49-F238E27FC236}">
                <a16:creationId xmlns:a16="http://schemas.microsoft.com/office/drawing/2014/main" id="{B7B40156-2EAD-DA59-8AAE-B869DEC19F7F}"/>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905688" y="5579318"/>
            <a:ext cx="3524600" cy="1185128"/>
          </a:xfrm>
          <a:prstGeom prst="rect">
            <a:avLst/>
          </a:prstGeom>
        </p:spPr>
      </p:pic>
    </p:spTree>
    <p:extLst>
      <p:ext uri="{BB962C8B-B14F-4D97-AF65-F5344CB8AC3E}">
        <p14:creationId xmlns:p14="http://schemas.microsoft.com/office/powerpoint/2010/main" val="11091951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695C1498-D618-5F5C-AF0C-E20993A175EC}"/>
              </a:ext>
            </a:extLst>
          </p:cNvPr>
          <p:cNvSpPr txBox="1"/>
          <p:nvPr/>
        </p:nvSpPr>
        <p:spPr>
          <a:xfrm>
            <a:off x="5295900" y="157376"/>
            <a:ext cx="6640611" cy="553997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7030A0"/>
                </a:solidFill>
                <a:effectLst/>
                <a:uLnTx/>
                <a:uFillTx/>
                <a:latin typeface="Letter-join Plus 34" panose="02000505000000020003" pitchFamily="50" charset="0"/>
                <a:ea typeface="+mn-ea"/>
                <a:cs typeface="+mn-cs"/>
              </a:rPr>
              <a:t>Let’s read up to </a:t>
            </a:r>
            <a:r>
              <a:rPr kumimoji="0" lang="en-GB" sz="2800" b="1" i="1" u="none" strike="noStrike" kern="1200" cap="none" spc="0" normalizeH="0" baseline="0" noProof="0" dirty="0">
                <a:ln>
                  <a:noFill/>
                </a:ln>
                <a:solidFill>
                  <a:srgbClr val="7030A0"/>
                </a:solidFill>
                <a:effectLst/>
                <a:uLnTx/>
                <a:uFillTx/>
                <a:latin typeface="Letter-join Plus 34" panose="02000505000000020003" pitchFamily="50" charset="0"/>
                <a:ea typeface="+mn-ea"/>
                <a:cs typeface="+mn-cs"/>
              </a:rPr>
              <a:t>oil our bows every time.</a:t>
            </a:r>
            <a:endParaRPr kumimoji="0" lang="en-GB" sz="2800" b="1" i="0" u="none" strike="noStrike" kern="1200" cap="none" spc="0" normalizeH="0" baseline="0" noProof="0" dirty="0">
              <a:ln>
                <a:noFill/>
              </a:ln>
              <a:solidFill>
                <a:srgbClr val="7030A0"/>
              </a:solidFill>
              <a:effectLst/>
              <a:uLnTx/>
              <a:uFillTx/>
              <a:latin typeface="Letter-join Plus 34" panose="02000505000000020003" pitchFamily="50"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a:ln>
                <a:noFill/>
              </a:ln>
              <a:solidFill>
                <a:srgbClr val="7030A0"/>
              </a:solidFill>
              <a:effectLst/>
              <a:uLnTx/>
              <a:uFillTx/>
              <a:latin typeface="Letter-join Plus 34" panose="02000505000000020003" pitchFamily="50"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7030A0"/>
                </a:solidFill>
                <a:effectLst/>
                <a:uLnTx/>
                <a:uFillTx/>
                <a:latin typeface="Letter-join Plus 34" panose="02000505000000020003" pitchFamily="50" charset="0"/>
                <a:ea typeface="+mn-ea"/>
                <a:cs typeface="+mn-cs"/>
              </a:rPr>
              <a:t>TA: How can you tell that </a:t>
            </a:r>
            <a:r>
              <a:rPr kumimoji="0" lang="en-GB" sz="2800" b="1" i="0" u="none" strike="noStrike" kern="1200" cap="none" spc="0" normalizeH="0" baseline="0" noProof="0" dirty="0" err="1">
                <a:ln>
                  <a:noFill/>
                </a:ln>
                <a:solidFill>
                  <a:srgbClr val="7030A0"/>
                </a:solidFill>
                <a:effectLst/>
                <a:uLnTx/>
                <a:uFillTx/>
                <a:latin typeface="Letter-join Plus 34" panose="02000505000000020003" pitchFamily="50" charset="0"/>
                <a:ea typeface="+mn-ea"/>
                <a:cs typeface="+mn-cs"/>
              </a:rPr>
              <a:t>Renn</a:t>
            </a:r>
            <a:r>
              <a:rPr kumimoji="0" lang="en-GB" sz="2800" b="1" i="0" u="none" strike="noStrike" kern="1200" cap="none" spc="0" normalizeH="0" baseline="0" noProof="0" dirty="0">
                <a:ln>
                  <a:noFill/>
                </a:ln>
                <a:solidFill>
                  <a:srgbClr val="7030A0"/>
                </a:solidFill>
                <a:effectLst/>
                <a:uLnTx/>
                <a:uFillTx/>
                <a:latin typeface="Letter-join Plus 34" panose="02000505000000020003" pitchFamily="50" charset="0"/>
                <a:ea typeface="+mn-ea"/>
                <a:cs typeface="+mn-cs"/>
              </a:rPr>
              <a:t> is an experienced hunter?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7030A0"/>
                </a:solidFill>
                <a:effectLst/>
                <a:uLnTx/>
                <a:uFillTx/>
                <a:latin typeface="Letter-join Plus 34" panose="02000505000000020003" pitchFamily="50" charset="0"/>
                <a:ea typeface="+mn-ea"/>
                <a:cs typeface="+mn-cs"/>
              </a:rPr>
              <a:t>Give two ways: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a:ln>
                <a:noFill/>
              </a:ln>
              <a:solidFill>
                <a:srgbClr val="7030A0"/>
              </a:solidFill>
              <a:effectLst/>
              <a:uLnTx/>
              <a:uFillTx/>
              <a:latin typeface="Letter-join Plus 34" panose="02000505000000020003" pitchFamily="50"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7030A0"/>
                </a:solidFill>
                <a:effectLst/>
                <a:uLnTx/>
                <a:uFillTx/>
                <a:latin typeface="Letter-join Plus 34" panose="02000505000000020003" pitchFamily="50" charset="0"/>
                <a:ea typeface="+mn-ea"/>
                <a:cs typeface="+mn-cs"/>
              </a:rPr>
              <a:t>-She knows how to get ready – she’s preparing her hair, skin and bow.</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7030A0"/>
                </a:solidFill>
                <a:effectLst/>
                <a:uLnTx/>
                <a:uFillTx/>
                <a:latin typeface="Letter-join Plus 34" panose="02000505000000020003" pitchFamily="50" charset="0"/>
                <a:ea typeface="+mn-ea"/>
                <a:cs typeface="+mn-cs"/>
              </a:rPr>
              <a:t>-She is chanting a mantra which shows she knows what to say before a hunt.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a:ln>
                <a:noFill/>
              </a:ln>
              <a:solidFill>
                <a:srgbClr val="00B050"/>
              </a:solidFill>
              <a:effectLst/>
              <a:uLnTx/>
              <a:uFillTx/>
              <a:latin typeface="Letter-join Plus 34" panose="02000505000000020003" pitchFamily="50"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srgbClr val="00B050"/>
              </a:solidFill>
              <a:effectLst/>
              <a:uLnTx/>
              <a:uFillTx/>
              <a:latin typeface="Letter-join Plus 34" panose="02000505000000020003" pitchFamily="50"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B050"/>
              </a:solidFill>
              <a:effectLst/>
              <a:uLnTx/>
              <a:uFillTx/>
              <a:latin typeface="Letter-join Plus 34" panose="02000505000000020003" pitchFamily="50" charset="0"/>
              <a:ea typeface="+mn-ea"/>
              <a:cs typeface="+mn-cs"/>
            </a:endParaRPr>
          </a:p>
        </p:txBody>
      </p:sp>
      <p:pic>
        <p:nvPicPr>
          <p:cNvPr id="4" name="Picture 3" descr="Text, letter&#10;&#10;Description automatically generated">
            <a:extLst>
              <a:ext uri="{FF2B5EF4-FFF2-40B4-BE49-F238E27FC236}">
                <a16:creationId xmlns:a16="http://schemas.microsoft.com/office/drawing/2014/main" id="{B3B18C07-92CE-6409-BD9E-82A09122D4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098381" cy="6858000"/>
          </a:xfrm>
          <a:prstGeom prst="rect">
            <a:avLst/>
          </a:prstGeom>
        </p:spPr>
      </p:pic>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2687B0E3-81EB-DB8D-B0D5-95E6A9CAD938}"/>
                  </a:ext>
                </a:extLst>
              </p14:cNvPr>
              <p14:cNvContentPartPr/>
              <p14:nvPr/>
            </p14:nvContentPartPr>
            <p14:xfrm>
              <a:off x="230313" y="5252788"/>
              <a:ext cx="1087920" cy="65160"/>
            </p14:xfrm>
          </p:contentPart>
        </mc:Choice>
        <mc:Fallback xmlns="">
          <p:pic>
            <p:nvPicPr>
              <p:cNvPr id="2" name="Ink 1">
                <a:extLst>
                  <a:ext uri="{FF2B5EF4-FFF2-40B4-BE49-F238E27FC236}">
                    <a16:creationId xmlns:a16="http://schemas.microsoft.com/office/drawing/2014/main" id="{2687B0E3-81EB-DB8D-B0D5-95E6A9CAD938}"/>
                  </a:ext>
                </a:extLst>
              </p:cNvPr>
              <p:cNvPicPr/>
              <p:nvPr/>
            </p:nvPicPr>
            <p:blipFill>
              <a:blip r:embed="rId4"/>
              <a:stretch>
                <a:fillRect/>
              </a:stretch>
            </p:blipFill>
            <p:spPr>
              <a:xfrm>
                <a:off x="176673" y="5145148"/>
                <a:ext cx="1195560" cy="280800"/>
              </a:xfrm>
              <a:prstGeom prst="rect">
                <a:avLst/>
              </a:prstGeom>
            </p:spPr>
          </p:pic>
        </mc:Fallback>
      </mc:AlternateContent>
    </p:spTree>
    <p:extLst>
      <p:ext uri="{BB962C8B-B14F-4D97-AF65-F5344CB8AC3E}">
        <p14:creationId xmlns:p14="http://schemas.microsoft.com/office/powerpoint/2010/main" val="1038502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09B3C12-C679-E316-1AEC-FDD440EC64BD}"/>
              </a:ext>
            </a:extLst>
          </p:cNvPr>
          <p:cNvSpPr txBox="1"/>
          <p:nvPr/>
        </p:nvSpPr>
        <p:spPr>
          <a:xfrm>
            <a:off x="5422777" y="149311"/>
            <a:ext cx="6416797" cy="295465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B050"/>
                </a:solidFill>
                <a:effectLst/>
                <a:uLnTx/>
                <a:uFillTx/>
                <a:latin typeface="Letter-join Plus 34" panose="02000505000000020003" pitchFamily="50" charset="0"/>
                <a:ea typeface="+mn-ea"/>
                <a:cs typeface="+mn-cs"/>
              </a:rPr>
              <a:t>How can you tell that Finn-</a:t>
            </a:r>
            <a:r>
              <a:rPr kumimoji="0" lang="en-GB" sz="2800" b="1" i="0" u="none" strike="noStrike" kern="1200" cap="none" spc="0" normalizeH="0" baseline="0" noProof="0" dirty="0" err="1">
                <a:ln>
                  <a:noFill/>
                </a:ln>
                <a:solidFill>
                  <a:srgbClr val="00B050"/>
                </a:solidFill>
                <a:effectLst/>
                <a:uLnTx/>
                <a:uFillTx/>
                <a:latin typeface="Letter-join Plus 34" panose="02000505000000020003" pitchFamily="50" charset="0"/>
                <a:ea typeface="+mn-ea"/>
                <a:cs typeface="+mn-cs"/>
              </a:rPr>
              <a:t>Kedinn</a:t>
            </a:r>
            <a:r>
              <a:rPr kumimoji="0" lang="en-GB" sz="2800" b="1" i="0" u="none" strike="noStrike" kern="1200" cap="none" spc="0" normalizeH="0" baseline="0" noProof="0" dirty="0">
                <a:ln>
                  <a:noFill/>
                </a:ln>
                <a:solidFill>
                  <a:srgbClr val="00B050"/>
                </a:solidFill>
                <a:effectLst/>
                <a:uLnTx/>
                <a:uFillTx/>
                <a:latin typeface="Letter-join Plus 34" panose="02000505000000020003" pitchFamily="50" charset="0"/>
                <a:ea typeface="+mn-ea"/>
                <a:cs typeface="+mn-cs"/>
              </a:rPr>
              <a:t> and </a:t>
            </a:r>
            <a:r>
              <a:rPr kumimoji="0" lang="en-GB" sz="2800" b="1" i="0" u="none" strike="noStrike" kern="1200" cap="none" spc="0" normalizeH="0" baseline="0" noProof="0" dirty="0" err="1">
                <a:ln>
                  <a:noFill/>
                </a:ln>
                <a:solidFill>
                  <a:srgbClr val="00B050"/>
                </a:solidFill>
                <a:effectLst/>
                <a:uLnTx/>
                <a:uFillTx/>
                <a:latin typeface="Letter-join Plus 34" panose="02000505000000020003" pitchFamily="50" charset="0"/>
                <a:ea typeface="+mn-ea"/>
                <a:cs typeface="+mn-cs"/>
              </a:rPr>
              <a:t>Renn</a:t>
            </a:r>
            <a:r>
              <a:rPr kumimoji="0" lang="en-GB" sz="2800" b="1" i="0" u="none" strike="noStrike" kern="1200" cap="none" spc="0" normalizeH="0" baseline="0" noProof="0" dirty="0">
                <a:ln>
                  <a:noFill/>
                </a:ln>
                <a:solidFill>
                  <a:srgbClr val="00B050"/>
                </a:solidFill>
                <a:effectLst/>
                <a:uLnTx/>
                <a:uFillTx/>
                <a:latin typeface="Letter-join Plus 34" panose="02000505000000020003" pitchFamily="50" charset="0"/>
                <a:ea typeface="+mn-ea"/>
                <a:cs typeface="+mn-cs"/>
              </a:rPr>
              <a:t> are close?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a:ln>
                <a:noFill/>
              </a:ln>
              <a:solidFill>
                <a:srgbClr val="00B050"/>
              </a:solidFill>
              <a:effectLst/>
              <a:uLnTx/>
              <a:uFillTx/>
              <a:latin typeface="Letter-join Plus 34" panose="02000505000000020003" pitchFamily="50"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a:ln>
                <a:noFill/>
              </a:ln>
              <a:solidFill>
                <a:srgbClr val="00B050"/>
              </a:solidFill>
              <a:effectLst/>
              <a:uLnTx/>
              <a:uFillTx/>
              <a:latin typeface="Letter-join Plus 34" panose="02000505000000020003" pitchFamily="50"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B050"/>
                </a:solidFill>
                <a:effectLst/>
                <a:uLnTx/>
                <a:uFillTx/>
                <a:latin typeface="Letter-join Plus 34" panose="02000505000000020003" pitchFamily="50" charset="0"/>
                <a:ea typeface="+mn-ea"/>
                <a:cs typeface="+mn-cs"/>
              </a:rPr>
              <a:t>TP: Give two ways.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srgbClr val="00B050"/>
              </a:solidFill>
              <a:effectLst/>
              <a:uLnTx/>
              <a:uFillTx/>
              <a:latin typeface="Letter-join Plus 34" panose="02000505000000020003" pitchFamily="50"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B050"/>
              </a:solidFill>
              <a:effectLst/>
              <a:uLnTx/>
              <a:uFillTx/>
              <a:latin typeface="Letter-join Plus 34" panose="02000505000000020003" pitchFamily="50" charset="0"/>
              <a:ea typeface="+mn-ea"/>
              <a:cs typeface="+mn-cs"/>
            </a:endParaRPr>
          </a:p>
        </p:txBody>
      </p:sp>
      <p:pic>
        <p:nvPicPr>
          <p:cNvPr id="4" name="Picture 3" descr="Text, letter&#10;&#10;Description automatically generated">
            <a:extLst>
              <a:ext uri="{FF2B5EF4-FFF2-40B4-BE49-F238E27FC236}">
                <a16:creationId xmlns:a16="http://schemas.microsoft.com/office/drawing/2014/main" id="{1B60C7CF-C6D5-CB58-C22E-2B7113CA1A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2631"/>
            <a:ext cx="5350297" cy="6815369"/>
          </a:xfrm>
          <a:prstGeom prst="rect">
            <a:avLst/>
          </a:prstGeom>
        </p:spPr>
      </p:pic>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A5373C05-BDC4-74DC-0C11-43CE470F2F2B}"/>
                  </a:ext>
                </a:extLst>
              </p14:cNvPr>
              <p14:cNvContentPartPr/>
              <p14:nvPr/>
            </p14:nvContentPartPr>
            <p14:xfrm>
              <a:off x="3098073" y="1347868"/>
              <a:ext cx="1186920" cy="73440"/>
            </p14:xfrm>
          </p:contentPart>
        </mc:Choice>
        <mc:Fallback xmlns="">
          <p:pic>
            <p:nvPicPr>
              <p:cNvPr id="2" name="Ink 1">
                <a:extLst>
                  <a:ext uri="{FF2B5EF4-FFF2-40B4-BE49-F238E27FC236}">
                    <a16:creationId xmlns:a16="http://schemas.microsoft.com/office/drawing/2014/main" id="{A5373C05-BDC4-74DC-0C11-43CE470F2F2B}"/>
                  </a:ext>
                </a:extLst>
              </p:cNvPr>
              <p:cNvPicPr/>
              <p:nvPr/>
            </p:nvPicPr>
            <p:blipFill>
              <a:blip r:embed="rId4"/>
              <a:stretch>
                <a:fillRect/>
              </a:stretch>
            </p:blipFill>
            <p:spPr>
              <a:xfrm>
                <a:off x="3044073" y="1240228"/>
                <a:ext cx="1294560" cy="289080"/>
              </a:xfrm>
              <a:prstGeom prst="rect">
                <a:avLst/>
              </a:prstGeom>
            </p:spPr>
          </p:pic>
        </mc:Fallback>
      </mc:AlternateContent>
    </p:spTree>
    <p:extLst>
      <p:ext uri="{BB962C8B-B14F-4D97-AF65-F5344CB8AC3E}">
        <p14:creationId xmlns:p14="http://schemas.microsoft.com/office/powerpoint/2010/main" val="26812852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09B3C12-C679-E316-1AEC-FDD440EC64BD}"/>
              </a:ext>
            </a:extLst>
          </p:cNvPr>
          <p:cNvSpPr txBox="1"/>
          <p:nvPr/>
        </p:nvSpPr>
        <p:spPr>
          <a:xfrm>
            <a:off x="5422777" y="149311"/>
            <a:ext cx="6416797" cy="252376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7030A0"/>
                </a:solidFill>
                <a:effectLst/>
                <a:uLnTx/>
                <a:uFillTx/>
                <a:latin typeface="Letter-join Plus 34" panose="02000505000000020003" pitchFamily="50" charset="0"/>
                <a:ea typeface="+mn-ea"/>
                <a:cs typeface="+mn-cs"/>
              </a:rPr>
              <a:t>How do you know </a:t>
            </a:r>
            <a:r>
              <a:rPr kumimoji="0" lang="en-GB" sz="2800" b="1" i="0" u="none" strike="noStrike" kern="1200" cap="none" spc="0" normalizeH="0" baseline="0" noProof="0" dirty="0" err="1">
                <a:ln>
                  <a:noFill/>
                </a:ln>
                <a:solidFill>
                  <a:srgbClr val="7030A0"/>
                </a:solidFill>
                <a:effectLst/>
                <a:uLnTx/>
                <a:uFillTx/>
                <a:latin typeface="Letter-join Plus 34" panose="02000505000000020003" pitchFamily="50" charset="0"/>
                <a:ea typeface="+mn-ea"/>
                <a:cs typeface="+mn-cs"/>
              </a:rPr>
              <a:t>Renn</a:t>
            </a:r>
            <a:r>
              <a:rPr kumimoji="0" lang="en-GB" sz="2800" b="1" i="0" u="none" strike="noStrike" kern="1200" cap="none" spc="0" normalizeH="0" baseline="0" noProof="0" dirty="0">
                <a:ln>
                  <a:noFill/>
                </a:ln>
                <a:solidFill>
                  <a:srgbClr val="7030A0"/>
                </a:solidFill>
                <a:effectLst/>
                <a:uLnTx/>
                <a:uFillTx/>
                <a:latin typeface="Letter-join Plus 34" panose="02000505000000020003" pitchFamily="50" charset="0"/>
                <a:ea typeface="+mn-ea"/>
                <a:cs typeface="+mn-cs"/>
              </a:rPr>
              <a:t> is talented at hunting?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a:ln>
                <a:noFill/>
              </a:ln>
              <a:solidFill>
                <a:srgbClr val="7030A0"/>
              </a:solidFill>
              <a:effectLst/>
              <a:uLnTx/>
              <a:uFillTx/>
              <a:latin typeface="Letter-join Plus 34" panose="02000505000000020003" pitchFamily="50"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7030A0"/>
                </a:solidFill>
                <a:effectLst/>
                <a:uLnTx/>
                <a:uFillTx/>
                <a:latin typeface="Letter-join Plus 34" panose="02000505000000020003" pitchFamily="50" charset="0"/>
                <a:ea typeface="+mn-ea"/>
                <a:cs typeface="+mn-cs"/>
              </a:rPr>
              <a:t>Find two ways.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srgbClr val="00B050"/>
              </a:solidFill>
              <a:effectLst/>
              <a:uLnTx/>
              <a:uFillTx/>
              <a:latin typeface="Letter-join Plus 34" panose="02000505000000020003" pitchFamily="50"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B050"/>
              </a:solidFill>
              <a:effectLst/>
              <a:uLnTx/>
              <a:uFillTx/>
              <a:latin typeface="Letter-join Plus 34" panose="02000505000000020003" pitchFamily="50" charset="0"/>
              <a:ea typeface="+mn-ea"/>
              <a:cs typeface="+mn-cs"/>
            </a:endParaRPr>
          </a:p>
        </p:txBody>
      </p:sp>
      <p:pic>
        <p:nvPicPr>
          <p:cNvPr id="25" name="Picture 24">
            <a:extLst>
              <a:ext uri="{FF2B5EF4-FFF2-40B4-BE49-F238E27FC236}">
                <a16:creationId xmlns:a16="http://schemas.microsoft.com/office/drawing/2014/main" id="{EB3DE3DD-0639-6509-FC72-9547EC2566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788" y="149311"/>
            <a:ext cx="5133462" cy="565064"/>
          </a:xfrm>
          <a:prstGeom prst="rect">
            <a:avLst/>
          </a:prstGeom>
        </p:spPr>
      </p:pic>
      <p:pic>
        <p:nvPicPr>
          <p:cNvPr id="27" name="Picture 26" descr="Text&#10;&#10;Description automatically generated">
            <a:extLst>
              <a:ext uri="{FF2B5EF4-FFF2-40B4-BE49-F238E27FC236}">
                <a16:creationId xmlns:a16="http://schemas.microsoft.com/office/drawing/2014/main" id="{346FC075-0D0A-CA89-F209-BB75C4C907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315" y="709552"/>
            <a:ext cx="5095102" cy="5515882"/>
          </a:xfrm>
          <a:prstGeom prst="rect">
            <a:avLst/>
          </a:prstGeom>
        </p:spPr>
      </p:pic>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FFEBE8CA-6565-DD0B-1F53-462472990267}"/>
                  </a:ext>
                </a:extLst>
              </p14:cNvPr>
              <p14:cNvContentPartPr/>
              <p14:nvPr/>
            </p14:nvContentPartPr>
            <p14:xfrm>
              <a:off x="2541513" y="1446508"/>
              <a:ext cx="651240" cy="46080"/>
            </p14:xfrm>
          </p:contentPart>
        </mc:Choice>
        <mc:Fallback xmlns="">
          <p:pic>
            <p:nvPicPr>
              <p:cNvPr id="2" name="Ink 1">
                <a:extLst>
                  <a:ext uri="{FF2B5EF4-FFF2-40B4-BE49-F238E27FC236}">
                    <a16:creationId xmlns:a16="http://schemas.microsoft.com/office/drawing/2014/main" id="{FFEBE8CA-6565-DD0B-1F53-462472990267}"/>
                  </a:ext>
                </a:extLst>
              </p:cNvPr>
              <p:cNvPicPr/>
              <p:nvPr/>
            </p:nvPicPr>
            <p:blipFill>
              <a:blip r:embed="rId5"/>
              <a:stretch>
                <a:fillRect/>
              </a:stretch>
            </p:blipFill>
            <p:spPr>
              <a:xfrm>
                <a:off x="2487873" y="1338868"/>
                <a:ext cx="758880" cy="261720"/>
              </a:xfrm>
              <a:prstGeom prst="rect">
                <a:avLst/>
              </a:prstGeom>
            </p:spPr>
          </p:pic>
        </mc:Fallback>
      </mc:AlternateContent>
    </p:spTree>
    <p:extLst>
      <p:ext uri="{BB962C8B-B14F-4D97-AF65-F5344CB8AC3E}">
        <p14:creationId xmlns:p14="http://schemas.microsoft.com/office/powerpoint/2010/main" val="4759585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695C1498-D618-5F5C-AF0C-E20993A175EC}"/>
              </a:ext>
            </a:extLst>
          </p:cNvPr>
          <p:cNvSpPr txBox="1"/>
          <p:nvPr/>
        </p:nvSpPr>
        <p:spPr>
          <a:xfrm>
            <a:off x="181206" y="157376"/>
            <a:ext cx="11829588" cy="398570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srgbClr val="00B050"/>
                </a:solidFill>
                <a:effectLst/>
                <a:uLnTx/>
                <a:uFillTx/>
                <a:latin typeface="Letter-join Plus 34" panose="02000505000000020003" pitchFamily="50" charset="0"/>
                <a:ea typeface="+mn-ea"/>
                <a:cs typeface="+mn-cs"/>
              </a:rPr>
              <a:t>TP: Finish chapter 17</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600" b="0" i="0" u="none" strike="noStrike" kern="1200" cap="none" spc="0" normalizeH="0" baseline="0" noProof="0" dirty="0">
              <a:ln>
                <a:noFill/>
              </a:ln>
              <a:solidFill>
                <a:srgbClr val="00B050"/>
              </a:solidFill>
              <a:effectLst/>
              <a:uLnTx/>
              <a:uFillTx/>
              <a:latin typeface="Letter-join Plus 34" panose="02000505000000020003" pitchFamily="50"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srgbClr val="00B050"/>
                </a:solidFill>
                <a:effectLst/>
                <a:uLnTx/>
                <a:uFillTx/>
                <a:latin typeface="Letter-join Plus 34" panose="02000505000000020003" pitchFamily="50" charset="0"/>
                <a:ea typeface="+mn-ea"/>
                <a:cs typeface="+mn-cs"/>
              </a:rPr>
              <a:t>Clarify any words and phrases as you go along.</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600" b="0" i="0" u="none" strike="noStrike" kern="1200" cap="none" spc="0" normalizeH="0" baseline="0" noProof="0" dirty="0">
              <a:ln>
                <a:noFill/>
              </a:ln>
              <a:solidFill>
                <a:srgbClr val="00B050"/>
              </a:solidFill>
              <a:effectLst/>
              <a:uLnTx/>
              <a:uFillTx/>
              <a:latin typeface="Letter-join Plus 34" panose="02000505000000020003" pitchFamily="50"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black"/>
                </a:solidFill>
                <a:effectLst/>
                <a:uLnTx/>
                <a:uFillTx/>
                <a:latin typeface="Letter-join Plus 34" panose="02000505000000020003" pitchFamily="50" charset="0"/>
                <a:ea typeface="+mn-ea"/>
                <a:cs typeface="+mn-cs"/>
              </a:rPr>
              <a:t>Complete the </a:t>
            </a:r>
            <a:r>
              <a:rPr kumimoji="0" lang="en-GB" sz="3600" b="0" i="1" u="none" strike="noStrike" kern="1200" cap="none" spc="0" normalizeH="0" baseline="0" noProof="0" dirty="0">
                <a:ln>
                  <a:noFill/>
                </a:ln>
                <a:solidFill>
                  <a:prstClr val="black"/>
                </a:solidFill>
                <a:effectLst/>
                <a:uLnTx/>
                <a:uFillTx/>
                <a:latin typeface="Letter-join Plus 34" panose="02000505000000020003" pitchFamily="50" charset="0"/>
                <a:ea typeface="+mn-ea"/>
                <a:cs typeface="+mn-cs"/>
              </a:rPr>
              <a:t>find two ways </a:t>
            </a:r>
            <a:r>
              <a:rPr kumimoji="0" lang="en-GB" sz="3600" b="0" i="0" u="none" strike="noStrike" kern="1200" cap="none" spc="0" normalizeH="0" baseline="0" noProof="0" dirty="0">
                <a:ln>
                  <a:noFill/>
                </a:ln>
                <a:solidFill>
                  <a:prstClr val="black"/>
                </a:solidFill>
                <a:effectLst/>
                <a:uLnTx/>
                <a:uFillTx/>
                <a:latin typeface="Letter-join Plus 34" panose="02000505000000020003" pitchFamily="50" charset="0"/>
                <a:ea typeface="+mn-ea"/>
                <a:cs typeface="+mn-cs"/>
              </a:rPr>
              <a:t>activity.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700" b="1" i="0" u="none" strike="noStrike" kern="1200" cap="none" spc="0" normalizeH="0" baseline="0" noProof="0" dirty="0">
              <a:ln>
                <a:noFill/>
              </a:ln>
              <a:solidFill>
                <a:prstClr val="black"/>
              </a:solidFill>
              <a:effectLst/>
              <a:uLnTx/>
              <a:uFillTx/>
              <a:latin typeface="Letter-join Plus 34" panose="02000505000000020003" pitchFamily="50"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srgbClr val="D519A4"/>
              </a:solidFill>
              <a:effectLst/>
              <a:uLnTx/>
              <a:uFillTx/>
              <a:latin typeface="Letter-join Plus 34" panose="02000505000000020003" pitchFamily="50"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B050"/>
              </a:solidFill>
              <a:effectLst/>
              <a:uLnTx/>
              <a:uFillTx/>
              <a:latin typeface="Letter-join Plus 34" panose="02000505000000020003" pitchFamily="50" charset="0"/>
              <a:ea typeface="+mn-ea"/>
              <a:cs typeface="+mn-cs"/>
            </a:endParaRPr>
          </a:p>
        </p:txBody>
      </p:sp>
    </p:spTree>
    <p:extLst>
      <p:ext uri="{BB962C8B-B14F-4D97-AF65-F5344CB8AC3E}">
        <p14:creationId xmlns:p14="http://schemas.microsoft.com/office/powerpoint/2010/main" val="24704191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72996A-FEF1-21E8-CC66-4980BB20BC8A}"/>
              </a:ext>
            </a:extLst>
          </p:cNvPr>
          <p:cNvSpPr>
            <a:spLocks noGrp="1"/>
          </p:cNvSpPr>
          <p:nvPr>
            <p:ph type="title"/>
          </p:nvPr>
        </p:nvSpPr>
        <p:spPr>
          <a:xfrm>
            <a:off x="7457242" y="365126"/>
            <a:ext cx="4500979" cy="6284250"/>
          </a:xfrm>
        </p:spPr>
        <p:txBody>
          <a:bodyPr>
            <a:normAutofit/>
          </a:bodyPr>
          <a:lstStyle/>
          <a:p>
            <a:r>
              <a:rPr lang="en-GB" sz="2000" dirty="0"/>
              <a:t>Companionable silence</a:t>
            </a:r>
            <a:br>
              <a:rPr lang="en-GB" sz="2000" dirty="0"/>
            </a:br>
            <a:r>
              <a:rPr lang="en-GB" sz="2000" dirty="0"/>
              <a:t>Wolf sits between them</a:t>
            </a:r>
            <a:br>
              <a:rPr lang="en-GB" sz="2000" dirty="0"/>
            </a:br>
            <a:r>
              <a:rPr lang="en-GB" sz="2000" dirty="0"/>
              <a:t>Use of the word </a:t>
            </a:r>
            <a:r>
              <a:rPr lang="en-GB" sz="2000" i="1" dirty="0"/>
              <a:t>contented</a:t>
            </a:r>
            <a:br>
              <a:rPr lang="en-GB" sz="2000" i="1" dirty="0"/>
            </a:br>
            <a:br>
              <a:rPr lang="en-GB" sz="2000" i="1" dirty="0"/>
            </a:br>
            <a:br>
              <a:rPr lang="en-GB" sz="2000" i="1" dirty="0"/>
            </a:br>
            <a:br>
              <a:rPr lang="en-GB" sz="2000" i="1" dirty="0"/>
            </a:br>
            <a:r>
              <a:rPr lang="en-GB" sz="2000" i="1" dirty="0"/>
              <a:t>What chance do we have against the bear?</a:t>
            </a:r>
            <a:br>
              <a:rPr lang="en-GB" sz="2000" i="1" dirty="0"/>
            </a:br>
            <a:r>
              <a:rPr lang="en-GB" sz="2000" i="1" dirty="0"/>
              <a:t>How are we going to find the other two pieces of the </a:t>
            </a:r>
            <a:r>
              <a:rPr lang="en-GB" sz="2000" i="1" dirty="0" err="1"/>
              <a:t>Nanuak</a:t>
            </a:r>
            <a:r>
              <a:rPr lang="en-GB" sz="2000" i="1" dirty="0"/>
              <a:t>? – </a:t>
            </a:r>
            <a:r>
              <a:rPr lang="en-GB" sz="2000" dirty="0"/>
              <a:t>he’s questioning himself and the future.</a:t>
            </a:r>
            <a:br>
              <a:rPr lang="en-GB" sz="2000" dirty="0"/>
            </a:br>
            <a:br>
              <a:rPr lang="en-GB" sz="2000" dirty="0"/>
            </a:br>
            <a:br>
              <a:rPr lang="en-GB" sz="2000" dirty="0"/>
            </a:br>
            <a:br>
              <a:rPr lang="en-GB" sz="2000" dirty="0"/>
            </a:br>
            <a:br>
              <a:rPr lang="en-GB" sz="2000" dirty="0"/>
            </a:br>
            <a:r>
              <a:rPr lang="en-GB" sz="2000" dirty="0"/>
              <a:t>She hides the threat so we don’t know what it is.</a:t>
            </a:r>
            <a:br>
              <a:rPr lang="en-GB" sz="2000" dirty="0"/>
            </a:br>
            <a:r>
              <a:rPr lang="en-GB" sz="2000" dirty="0"/>
              <a:t>She drops hints that it’s alive but rotten.</a:t>
            </a:r>
            <a:br>
              <a:rPr lang="en-GB" sz="2000" dirty="0"/>
            </a:br>
            <a:r>
              <a:rPr lang="en-GB" sz="2000" dirty="0"/>
              <a:t>Saying that </a:t>
            </a:r>
            <a:r>
              <a:rPr lang="en-GB" sz="2000" i="1" dirty="0"/>
              <a:t>its mind seemed broken</a:t>
            </a:r>
            <a:r>
              <a:rPr lang="en-GB" sz="2000" dirty="0"/>
              <a:t> makes it sound mysterious</a:t>
            </a:r>
            <a:br>
              <a:rPr lang="en-GB" sz="2000" dirty="0"/>
            </a:br>
            <a:r>
              <a:rPr lang="en-GB" sz="2000" dirty="0"/>
              <a:t>Unsure if it’s an animal or a human as wolf isn’t sure himself.</a:t>
            </a:r>
          </a:p>
        </p:txBody>
      </p:sp>
      <p:pic>
        <p:nvPicPr>
          <p:cNvPr id="5" name="Content Placeholder 4" descr="Graphical user interface, text, application, email&#10;&#10;Description automatically generated">
            <a:extLst>
              <a:ext uri="{FF2B5EF4-FFF2-40B4-BE49-F238E27FC236}">
                <a16:creationId xmlns:a16="http://schemas.microsoft.com/office/drawing/2014/main" id="{27D05D03-E8E6-EC04-2A2D-BE021558E4D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7359" y="68802"/>
            <a:ext cx="7179831" cy="6720396"/>
          </a:xfrm>
        </p:spPr>
      </p:pic>
    </p:spTree>
    <p:extLst>
      <p:ext uri="{BB962C8B-B14F-4D97-AF65-F5344CB8AC3E}">
        <p14:creationId xmlns:p14="http://schemas.microsoft.com/office/powerpoint/2010/main" val="7772458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6DDCC2-8189-81DE-D297-464D11C779A2}"/>
              </a:ext>
            </a:extLst>
          </p:cNvPr>
          <p:cNvSpPr>
            <a:spLocks noGrp="1"/>
          </p:cNvSpPr>
          <p:nvPr>
            <p:ph type="title"/>
          </p:nvPr>
        </p:nvSpPr>
        <p:spPr>
          <a:xfrm>
            <a:off x="169138" y="0"/>
            <a:ext cx="11060837" cy="962025"/>
          </a:xfrm>
        </p:spPr>
        <p:txBody>
          <a:bodyPr>
            <a:normAutofit/>
          </a:bodyPr>
          <a:lstStyle/>
          <a:p>
            <a:r>
              <a:rPr lang="en-GB" sz="3600" b="1" dirty="0"/>
              <a:t>How to support at home…</a:t>
            </a:r>
          </a:p>
        </p:txBody>
      </p:sp>
      <p:sp>
        <p:nvSpPr>
          <p:cNvPr id="3" name="Content Placeholder 2">
            <a:extLst>
              <a:ext uri="{FF2B5EF4-FFF2-40B4-BE49-F238E27FC236}">
                <a16:creationId xmlns:a16="http://schemas.microsoft.com/office/drawing/2014/main" id="{D2AC75D2-0018-0D6E-4A8D-E97A7D95A75E}"/>
              </a:ext>
            </a:extLst>
          </p:cNvPr>
          <p:cNvSpPr>
            <a:spLocks noGrp="1"/>
          </p:cNvSpPr>
          <p:nvPr>
            <p:ph idx="1"/>
          </p:nvPr>
        </p:nvSpPr>
        <p:spPr>
          <a:xfrm>
            <a:off x="245615" y="868740"/>
            <a:ext cx="11700769" cy="5120520"/>
          </a:xfrm>
        </p:spPr>
        <p:txBody>
          <a:bodyPr>
            <a:normAutofit/>
          </a:bodyPr>
          <a:lstStyle/>
          <a:p>
            <a:r>
              <a:rPr lang="en-GB" sz="2400" dirty="0">
                <a:latin typeface="Letter-join Plus 34" panose="02000505000000020003" pitchFamily="50" charset="0"/>
              </a:rPr>
              <a:t>Without the ability to read, your child can’t access the curriculum or school as well.</a:t>
            </a:r>
          </a:p>
          <a:p>
            <a:r>
              <a:rPr lang="en-GB" sz="2400" dirty="0">
                <a:latin typeface="Letter-join Plus 34" panose="02000505000000020003" pitchFamily="50" charset="0"/>
              </a:rPr>
              <a:t>We ask parents to read with their children 5 x weekly and fill in their child’s reading record.</a:t>
            </a:r>
          </a:p>
          <a:p>
            <a:r>
              <a:rPr lang="en-GB" sz="2400" dirty="0">
                <a:latin typeface="Letter-join Plus 34" panose="02000505000000020003" pitchFamily="50" charset="0"/>
              </a:rPr>
              <a:t>This is tracked in school and those who are slipping behind are given more support.</a:t>
            </a:r>
          </a:p>
          <a:p>
            <a:r>
              <a:rPr lang="en-GB" sz="2400" dirty="0">
                <a:latin typeface="Letter-join Plus 34" panose="02000505000000020003" pitchFamily="50" charset="0"/>
              </a:rPr>
              <a:t>This doesn’t have to be just a book: it could be a recipe, blog, newspaper etc. Make it fun and tailor it to your family interests.</a:t>
            </a:r>
          </a:p>
          <a:p>
            <a:r>
              <a:rPr lang="en-GB" sz="2400" dirty="0">
                <a:latin typeface="Letter-join Plus 34" panose="02000505000000020003" pitchFamily="50" charset="0"/>
              </a:rPr>
              <a:t>Question your children about what they are reading – try to focus on clarifying (understanding) new words and inference.</a:t>
            </a:r>
          </a:p>
          <a:p>
            <a:r>
              <a:rPr lang="en-GB" sz="2400" dirty="0">
                <a:latin typeface="Letter-join Plus 34" panose="02000505000000020003" pitchFamily="50" charset="0"/>
              </a:rPr>
              <a:t>Buy quality texts for your child – use this website to help you make these choices together: https://www.thereaderteacher.com/</a:t>
            </a:r>
          </a:p>
          <a:p>
            <a:endParaRPr lang="en-GB" sz="2400" dirty="0">
              <a:latin typeface="Letter-join Plus 34" panose="02000505000000020003" pitchFamily="50" charset="0"/>
            </a:endParaRPr>
          </a:p>
        </p:txBody>
      </p:sp>
      <p:pic>
        <p:nvPicPr>
          <p:cNvPr id="6" name="Picture 5" descr="A picture containing text, graphic design, font, graphics&#10;&#10;Description automatically generated">
            <a:extLst>
              <a:ext uri="{FF2B5EF4-FFF2-40B4-BE49-F238E27FC236}">
                <a16:creationId xmlns:a16="http://schemas.microsoft.com/office/drawing/2014/main" id="{8C12D8E9-D72C-2A45-32CC-DB0784F353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0250" y="4827654"/>
            <a:ext cx="9828250" cy="1825115"/>
          </a:xfrm>
          <a:prstGeom prst="rect">
            <a:avLst/>
          </a:prstGeom>
        </p:spPr>
      </p:pic>
    </p:spTree>
    <p:extLst>
      <p:ext uri="{BB962C8B-B14F-4D97-AF65-F5344CB8AC3E}">
        <p14:creationId xmlns:p14="http://schemas.microsoft.com/office/powerpoint/2010/main" val="26939519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useBgFill="1">
        <p:nvSpPr>
          <p:cNvPr id="17" name="Rectangle 9">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F6DDCC2-8189-81DE-D297-464D11C779A2}"/>
              </a:ext>
            </a:extLst>
          </p:cNvPr>
          <p:cNvSpPr>
            <a:spLocks noGrp="1"/>
          </p:cNvSpPr>
          <p:nvPr>
            <p:ph type="title"/>
          </p:nvPr>
        </p:nvSpPr>
        <p:spPr>
          <a:xfrm>
            <a:off x="630936" y="640080"/>
            <a:ext cx="4818888" cy="1481328"/>
          </a:xfrm>
        </p:spPr>
        <p:txBody>
          <a:bodyPr anchor="b">
            <a:normAutofit/>
          </a:bodyPr>
          <a:lstStyle/>
          <a:p>
            <a:r>
              <a:rPr lang="en-GB" sz="5000" b="1" dirty="0"/>
              <a:t>How to support at home…</a:t>
            </a:r>
          </a:p>
        </p:txBody>
      </p:sp>
      <p:sp>
        <p:nvSpPr>
          <p:cNvPr id="18"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2AC75D2-0018-0D6E-4A8D-E97A7D95A75E}"/>
              </a:ext>
            </a:extLst>
          </p:cNvPr>
          <p:cNvSpPr>
            <a:spLocks noGrp="1"/>
          </p:cNvSpPr>
          <p:nvPr>
            <p:ph idx="1"/>
          </p:nvPr>
        </p:nvSpPr>
        <p:spPr>
          <a:xfrm>
            <a:off x="630936" y="2660904"/>
            <a:ext cx="4818888" cy="3547872"/>
          </a:xfrm>
        </p:spPr>
        <p:txBody>
          <a:bodyPr anchor="t">
            <a:normAutofit/>
          </a:bodyPr>
          <a:lstStyle/>
          <a:p>
            <a:r>
              <a:rPr lang="en-GB" sz="3200" dirty="0">
                <a:latin typeface="Letter-join Plus 34" panose="02000505000000020003" pitchFamily="50" charset="0"/>
              </a:rPr>
              <a:t>Use this prompt sheet to help you expand your questioning when reading with your child.</a:t>
            </a:r>
          </a:p>
          <a:p>
            <a:endParaRPr lang="en-GB" sz="2200" dirty="0">
              <a:latin typeface="Letter-join Plus 34" panose="02000505000000020003" pitchFamily="50" charset="0"/>
            </a:endParaRPr>
          </a:p>
        </p:txBody>
      </p:sp>
      <p:pic>
        <p:nvPicPr>
          <p:cNvPr id="5" name="Picture 4" descr="A picture containing text, screenshot, web page, website&#10;&#10;Description automatically generated">
            <a:extLst>
              <a:ext uri="{FF2B5EF4-FFF2-40B4-BE49-F238E27FC236}">
                <a16:creationId xmlns:a16="http://schemas.microsoft.com/office/drawing/2014/main" id="{AB940BFA-2F30-3621-B621-B29A849FA3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80760" y="173354"/>
            <a:ext cx="5168265" cy="6583779"/>
          </a:xfrm>
          <a:prstGeom prst="rect">
            <a:avLst/>
          </a:prstGeom>
        </p:spPr>
      </p:pic>
    </p:spTree>
    <p:extLst>
      <p:ext uri="{BB962C8B-B14F-4D97-AF65-F5344CB8AC3E}">
        <p14:creationId xmlns:p14="http://schemas.microsoft.com/office/powerpoint/2010/main" val="16125798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9E8F07-88C1-8DD9-2D92-03E7BC93CC17}"/>
              </a:ext>
            </a:extLst>
          </p:cNvPr>
          <p:cNvSpPr>
            <a:spLocks noGrp="1"/>
          </p:cNvSpPr>
          <p:nvPr>
            <p:ph type="title"/>
          </p:nvPr>
        </p:nvSpPr>
        <p:spPr/>
        <p:txBody>
          <a:bodyPr/>
          <a:lstStyle/>
          <a:p>
            <a:endParaRPr lang="en-GB"/>
          </a:p>
        </p:txBody>
      </p:sp>
      <p:pic>
        <p:nvPicPr>
          <p:cNvPr id="5" name="Content Placeholder 4" descr="A picture containing text, screenshot, cartoon, teddy bear&#10;&#10;Description automatically generated">
            <a:extLst>
              <a:ext uri="{FF2B5EF4-FFF2-40B4-BE49-F238E27FC236}">
                <a16:creationId xmlns:a16="http://schemas.microsoft.com/office/drawing/2014/main" id="{26A47863-2A97-3C68-DC65-37838DD80ED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39717" y="110489"/>
            <a:ext cx="10712565" cy="6637021"/>
          </a:xfrm>
        </p:spPr>
      </p:pic>
    </p:spTree>
    <p:extLst>
      <p:ext uri="{BB962C8B-B14F-4D97-AF65-F5344CB8AC3E}">
        <p14:creationId xmlns:p14="http://schemas.microsoft.com/office/powerpoint/2010/main" val="22717360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useBgFill="1">
        <p:nvSpPr>
          <p:cNvPr id="17" name="Rectangle 9">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F6DDCC2-8189-81DE-D297-464D11C779A2}"/>
              </a:ext>
            </a:extLst>
          </p:cNvPr>
          <p:cNvSpPr>
            <a:spLocks noGrp="1"/>
          </p:cNvSpPr>
          <p:nvPr>
            <p:ph type="title"/>
          </p:nvPr>
        </p:nvSpPr>
        <p:spPr>
          <a:xfrm>
            <a:off x="630935" y="640080"/>
            <a:ext cx="8960325" cy="1481328"/>
          </a:xfrm>
        </p:spPr>
        <p:txBody>
          <a:bodyPr anchor="b">
            <a:normAutofit/>
          </a:bodyPr>
          <a:lstStyle/>
          <a:p>
            <a:r>
              <a:rPr lang="en-GB" sz="5000" b="1" dirty="0"/>
              <a:t>Now grab some breakfast and let’s do some reading with the children!</a:t>
            </a:r>
          </a:p>
        </p:txBody>
      </p:sp>
      <p:sp>
        <p:nvSpPr>
          <p:cNvPr id="18"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2AC75D2-0018-0D6E-4A8D-E97A7D95A75E}"/>
              </a:ext>
            </a:extLst>
          </p:cNvPr>
          <p:cNvSpPr>
            <a:spLocks noGrp="1"/>
          </p:cNvSpPr>
          <p:nvPr>
            <p:ph idx="1"/>
          </p:nvPr>
        </p:nvSpPr>
        <p:spPr>
          <a:xfrm>
            <a:off x="630935" y="2660904"/>
            <a:ext cx="11226447" cy="3547872"/>
          </a:xfrm>
        </p:spPr>
        <p:txBody>
          <a:bodyPr anchor="t">
            <a:normAutofit fontScale="92500" lnSpcReduction="10000"/>
          </a:bodyPr>
          <a:lstStyle/>
          <a:p>
            <a:r>
              <a:rPr lang="en-GB" sz="4400" dirty="0">
                <a:latin typeface="Letter-join Plus 34" panose="02000505000000020003" pitchFamily="50" charset="0"/>
              </a:rPr>
              <a:t>Browse the selection of books on the tables and select a book you would like to read together.</a:t>
            </a:r>
          </a:p>
          <a:p>
            <a:r>
              <a:rPr lang="en-GB" sz="4400" dirty="0">
                <a:latin typeface="Letter-join Plus 34" panose="02000505000000020003" pitchFamily="50" charset="0"/>
              </a:rPr>
              <a:t>Let your child read to you and support them with clarifying words.</a:t>
            </a:r>
          </a:p>
          <a:p>
            <a:r>
              <a:rPr lang="en-GB" sz="4400" dirty="0">
                <a:latin typeface="Letter-join Plus 34" panose="02000505000000020003" pitchFamily="50" charset="0"/>
              </a:rPr>
              <a:t>Can you ask them any inference questions using the prompts?</a:t>
            </a:r>
          </a:p>
          <a:p>
            <a:endParaRPr lang="en-GB" sz="4400" dirty="0">
              <a:latin typeface="Letter-join Plus 34" panose="02000505000000020003" pitchFamily="50" charset="0"/>
            </a:endParaRPr>
          </a:p>
        </p:txBody>
      </p:sp>
    </p:spTree>
    <p:extLst>
      <p:ext uri="{BB962C8B-B14F-4D97-AF65-F5344CB8AC3E}">
        <p14:creationId xmlns:p14="http://schemas.microsoft.com/office/powerpoint/2010/main" val="35142476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3074" name="Rectangle 1026">
            <a:extLst>
              <a:ext uri="{FF2B5EF4-FFF2-40B4-BE49-F238E27FC236}">
                <a16:creationId xmlns:a16="http://schemas.microsoft.com/office/drawing/2014/main" id="{A6E23626-133B-47AF-9438-3F13048DB99F}"/>
              </a:ext>
            </a:extLst>
          </p:cNvPr>
          <p:cNvSpPr>
            <a:spLocks noGrp="1" noChangeArrowheads="1"/>
          </p:cNvSpPr>
          <p:nvPr>
            <p:ph type="title"/>
          </p:nvPr>
        </p:nvSpPr>
        <p:spPr>
          <a:xfrm>
            <a:off x="2292582" y="453159"/>
            <a:ext cx="8755724" cy="1143000"/>
          </a:xfrm>
        </p:spPr>
        <p:txBody>
          <a:bodyPr>
            <a:noAutofit/>
          </a:bodyPr>
          <a:lstStyle/>
          <a:p>
            <a:pPr>
              <a:defRPr/>
            </a:pPr>
            <a:r>
              <a:rPr lang="en-GB" sz="6600" b="1" dirty="0">
                <a:latin typeface="Kinetic Letters" panose="02000000000000000000" pitchFamily="50" charset="0"/>
              </a:rPr>
              <a:t>The power of reading!</a:t>
            </a:r>
          </a:p>
        </p:txBody>
      </p:sp>
      <p:sp>
        <p:nvSpPr>
          <p:cNvPr id="3075" name="Rectangle 1027">
            <a:extLst>
              <a:ext uri="{FF2B5EF4-FFF2-40B4-BE49-F238E27FC236}">
                <a16:creationId xmlns:a16="http://schemas.microsoft.com/office/drawing/2014/main" id="{21B64F23-A18E-43F1-A111-75BE13DB8613}"/>
              </a:ext>
            </a:extLst>
          </p:cNvPr>
          <p:cNvSpPr>
            <a:spLocks noGrp="1" noChangeArrowheads="1"/>
          </p:cNvSpPr>
          <p:nvPr>
            <p:ph type="body" idx="1"/>
          </p:nvPr>
        </p:nvSpPr>
        <p:spPr>
          <a:xfrm>
            <a:off x="322458" y="2425164"/>
            <a:ext cx="11827974" cy="4562729"/>
          </a:xfrm>
        </p:spPr>
        <p:txBody>
          <a:bodyPr>
            <a:noAutofit/>
          </a:bodyPr>
          <a:lstStyle/>
          <a:p>
            <a:pPr marL="0" indent="0">
              <a:buNone/>
              <a:defRPr/>
            </a:pPr>
            <a:r>
              <a:rPr lang="en-GB" sz="2800" b="1" dirty="0">
                <a:latin typeface="Letter-join Plus 34" panose="02000505000000020003" pitchFamily="50" charset="0"/>
              </a:rPr>
              <a:t>Creating a love of reading in children is potentially one of the most powerful ways of impacting on academic standards in school.</a:t>
            </a:r>
          </a:p>
          <a:p>
            <a:pPr marL="0" indent="0">
              <a:buNone/>
              <a:defRPr/>
            </a:pPr>
            <a:endParaRPr lang="en-GB" sz="2800" dirty="0">
              <a:latin typeface="Letter-join Plus 34" panose="02000505000000020003" pitchFamily="50" charset="0"/>
            </a:endParaRPr>
          </a:p>
          <a:p>
            <a:pPr marL="0" indent="0">
              <a:buNone/>
              <a:defRPr/>
            </a:pPr>
            <a:r>
              <a:rPr lang="en-GB" sz="2800" b="1" dirty="0">
                <a:latin typeface="Letter-join Plus 34" panose="02000505000000020003" pitchFamily="50" charset="0"/>
              </a:rPr>
              <a:t>There can be few better ways to improve pupils' chances in school, or beyond in the wider world, than to enable them to become truly independent readers.</a:t>
            </a:r>
          </a:p>
          <a:p>
            <a:pPr>
              <a:defRPr/>
            </a:pPr>
            <a:endParaRPr lang="en-GB" sz="1600" dirty="0">
              <a:latin typeface="Letter-join Plus 34" panose="02000505000000020003" pitchFamily="50" charset="0"/>
            </a:endParaRPr>
          </a:p>
        </p:txBody>
      </p:sp>
      <p:pic>
        <p:nvPicPr>
          <p:cNvPr id="4" name="Picture 4" descr="http://somdparents.com/wp-content/uploads/2016/07/kids-books2-1024x640.jpg">
            <a:extLst>
              <a:ext uri="{FF2B5EF4-FFF2-40B4-BE49-F238E27FC236}">
                <a16:creationId xmlns:a16="http://schemas.microsoft.com/office/drawing/2014/main" id="{372F405A-0DEF-47AB-A47C-3C647B76428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3488" t="65186" r="45392" b="-5212"/>
          <a:stretch/>
        </p:blipFill>
        <p:spPr bwMode="auto">
          <a:xfrm>
            <a:off x="10438948" y="396989"/>
            <a:ext cx="1430594" cy="188779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somdparents.com/wp-content/uploads/2016/07/kids-books2-1024x640.jpg">
            <a:extLst>
              <a:ext uri="{FF2B5EF4-FFF2-40B4-BE49-F238E27FC236}">
                <a16:creationId xmlns:a16="http://schemas.microsoft.com/office/drawing/2014/main" id="{EE9A7629-69E7-468E-BB41-ECAD3CF83B4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3301" t="34853" r="21443" b="34815"/>
          <a:stretch/>
        </p:blipFill>
        <p:spPr bwMode="auto">
          <a:xfrm>
            <a:off x="323861" y="720877"/>
            <a:ext cx="1710813" cy="143059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http://somdparents.com/wp-content/uploads/2016/07/kids-books2-1024x640.jpg">
            <a:extLst>
              <a:ext uri="{FF2B5EF4-FFF2-40B4-BE49-F238E27FC236}">
                <a16:creationId xmlns:a16="http://schemas.microsoft.com/office/drawing/2014/main" id="{DA6521B6-67F8-40AD-899C-8C6D1104890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276673" y="4910593"/>
            <a:ext cx="2592869" cy="180533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advTm="3920">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8BB4EA7C-BB69-6FCA-9948-CA8047065F3C}"/>
              </a:ext>
            </a:extLst>
          </p:cNvPr>
          <p:cNvGraphicFramePr>
            <a:graphicFrameLocks noGrp="1"/>
          </p:cNvGraphicFramePr>
          <p:nvPr>
            <p:ph idx="1"/>
            <p:extLst>
              <p:ext uri="{D42A27DB-BD31-4B8C-83A1-F6EECF244321}">
                <p14:modId xmlns:p14="http://schemas.microsoft.com/office/powerpoint/2010/main" val="2578489556"/>
              </p:ext>
            </p:extLst>
          </p:nvPr>
        </p:nvGraphicFramePr>
        <p:xfrm>
          <a:off x="454241" y="727398"/>
          <a:ext cx="11486226" cy="58953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454950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2D934-5C6F-41E0-AA51-9F2BC6FC4171}"/>
              </a:ext>
            </a:extLst>
          </p:cNvPr>
          <p:cNvSpPr>
            <a:spLocks noGrp="1"/>
          </p:cNvSpPr>
          <p:nvPr>
            <p:ph type="title"/>
          </p:nvPr>
        </p:nvSpPr>
        <p:spPr>
          <a:xfrm>
            <a:off x="0" y="688245"/>
            <a:ext cx="10216069" cy="719138"/>
          </a:xfrm>
        </p:spPr>
        <p:txBody>
          <a:bodyPr>
            <a:noAutofit/>
          </a:bodyPr>
          <a:lstStyle/>
          <a:p>
            <a:pPr algn="ctr">
              <a:defRPr/>
            </a:pPr>
            <a:r>
              <a:rPr lang="en-GB" sz="6000" b="1" dirty="0">
                <a:latin typeface="Kinetic Letters" panose="02000000000000000000" pitchFamily="50" charset="0"/>
                <a:cs typeface="Arial" charset="0"/>
              </a:rPr>
              <a:t>Reading requires two skills…</a:t>
            </a:r>
            <a:br>
              <a:rPr lang="en-GB" sz="6000" b="1" dirty="0">
                <a:latin typeface="Kinetic Letters" panose="02000000000000000000" pitchFamily="50" charset="0"/>
                <a:cs typeface="Arial" charset="0"/>
              </a:rPr>
            </a:br>
            <a:endParaRPr lang="en-GB" sz="6000" dirty="0">
              <a:latin typeface="Kinetic Letters" panose="02000000000000000000" pitchFamily="50" charset="0"/>
            </a:endParaRPr>
          </a:p>
        </p:txBody>
      </p:sp>
      <p:graphicFrame>
        <p:nvGraphicFramePr>
          <p:cNvPr id="10243" name="Content Placeholder 3">
            <a:extLst>
              <a:ext uri="{FF2B5EF4-FFF2-40B4-BE49-F238E27FC236}">
                <a16:creationId xmlns:a16="http://schemas.microsoft.com/office/drawing/2014/main" id="{6366FA53-C884-403F-8282-380278758004}"/>
              </a:ext>
            </a:extLst>
          </p:cNvPr>
          <p:cNvGraphicFramePr>
            <a:graphicFrameLocks noGrp="1" noChangeAspect="1"/>
          </p:cNvGraphicFramePr>
          <p:nvPr>
            <p:ph idx="1"/>
            <p:extLst>
              <p:ext uri="{D42A27DB-BD31-4B8C-83A1-F6EECF244321}">
                <p14:modId xmlns:p14="http://schemas.microsoft.com/office/powerpoint/2010/main" val="2406432146"/>
              </p:ext>
            </p:extLst>
          </p:nvPr>
        </p:nvGraphicFramePr>
        <p:xfrm>
          <a:off x="4363264" y="1407383"/>
          <a:ext cx="3194050" cy="3449637"/>
        </p:xfrm>
        <a:graphic>
          <a:graphicData uri="http://schemas.openxmlformats.org/presentationml/2006/ole">
            <mc:AlternateContent xmlns:mc="http://schemas.openxmlformats.org/markup-compatibility/2006">
              <mc:Choice xmlns:v="urn:schemas-microsoft-com:vml" Requires="v">
                <p:oleObj name="Picture" r:id="rId2" imgW="2257853" imgH="2438907" progId="Word.Picture.8">
                  <p:embed/>
                </p:oleObj>
              </mc:Choice>
              <mc:Fallback>
                <p:oleObj name="Picture" r:id="rId2" imgW="2257853" imgH="2438907" progId="Word.Picture.8">
                  <p:embed/>
                  <p:pic>
                    <p:nvPicPr>
                      <p:cNvPr id="10243" name="Content Placeholder 3">
                        <a:extLst>
                          <a:ext uri="{FF2B5EF4-FFF2-40B4-BE49-F238E27FC236}">
                            <a16:creationId xmlns:a16="http://schemas.microsoft.com/office/drawing/2014/main" id="{6366FA53-C884-403F-8282-380278758004}"/>
                          </a:ext>
                        </a:extLst>
                      </p:cNvPr>
                      <p:cNvPicPr>
                        <a:picLocks noGrp="1"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63264" y="1407383"/>
                        <a:ext cx="3194050" cy="3449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244" name="Rectangle 4">
            <a:extLst>
              <a:ext uri="{FF2B5EF4-FFF2-40B4-BE49-F238E27FC236}">
                <a16:creationId xmlns:a16="http://schemas.microsoft.com/office/drawing/2014/main" id="{4F695123-C656-49C3-A1B8-105787278C01}"/>
              </a:ext>
            </a:extLst>
          </p:cNvPr>
          <p:cNvSpPr>
            <a:spLocks noChangeArrowheads="1"/>
          </p:cNvSpPr>
          <p:nvPr/>
        </p:nvSpPr>
        <p:spPr bwMode="auto">
          <a:xfrm>
            <a:off x="461154" y="1139676"/>
            <a:ext cx="3915485"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en-GB" altLang="en-US" sz="3200" b="1" dirty="0">
                <a:solidFill>
                  <a:srgbClr val="FF0000"/>
                </a:solidFill>
                <a:latin typeface="Letter-join Plus 34" panose="02000505000000020003" pitchFamily="50" charset="0"/>
              </a:rPr>
              <a:t>Phonics and Word Recognition</a:t>
            </a:r>
          </a:p>
          <a:p>
            <a:pPr algn="ctr" eaLnBrk="1" hangingPunct="1">
              <a:spcBef>
                <a:spcPct val="50000"/>
              </a:spcBef>
            </a:pPr>
            <a:r>
              <a:rPr lang="en-GB" altLang="en-US" sz="3200" dirty="0">
                <a:latin typeface="Letter-join Plus 34" panose="02000505000000020003" pitchFamily="50" charset="0"/>
              </a:rPr>
              <a:t>The ability to recognise words presented in and out of context.</a:t>
            </a:r>
          </a:p>
          <a:p>
            <a:pPr algn="ctr" eaLnBrk="1" hangingPunct="1">
              <a:spcBef>
                <a:spcPct val="50000"/>
              </a:spcBef>
            </a:pPr>
            <a:r>
              <a:rPr lang="en-GB" altLang="en-US" sz="3200" dirty="0">
                <a:latin typeface="Letter-join Plus 34" panose="02000505000000020003" pitchFamily="50" charset="0"/>
              </a:rPr>
              <a:t>The ability to blend letter sounds together to read words.</a:t>
            </a:r>
          </a:p>
          <a:p>
            <a:pPr algn="ctr" eaLnBrk="1" hangingPunct="1">
              <a:spcBef>
                <a:spcPct val="50000"/>
              </a:spcBef>
            </a:pPr>
            <a:r>
              <a:rPr lang="en-GB" altLang="en-US" sz="3200" dirty="0">
                <a:latin typeface="Letter-join Plus 34" panose="02000505000000020003" pitchFamily="50" charset="0"/>
              </a:rPr>
              <a:t>Fluency of reading.</a:t>
            </a:r>
          </a:p>
        </p:txBody>
      </p:sp>
      <p:sp>
        <p:nvSpPr>
          <p:cNvPr id="10245" name="Text Box 4">
            <a:extLst>
              <a:ext uri="{FF2B5EF4-FFF2-40B4-BE49-F238E27FC236}">
                <a16:creationId xmlns:a16="http://schemas.microsoft.com/office/drawing/2014/main" id="{9B347072-D126-4917-AA3F-0EBA2A85A5DB}"/>
              </a:ext>
            </a:extLst>
          </p:cNvPr>
          <p:cNvSpPr txBox="1">
            <a:spLocks noChangeArrowheads="1"/>
          </p:cNvSpPr>
          <p:nvPr/>
        </p:nvSpPr>
        <p:spPr bwMode="auto">
          <a:xfrm>
            <a:off x="7238707" y="975519"/>
            <a:ext cx="4567699" cy="5478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r>
              <a:rPr lang="en-GB" altLang="en-US" sz="2800" b="1" dirty="0">
                <a:solidFill>
                  <a:srgbClr val="FF0000"/>
                </a:solidFill>
                <a:latin typeface="Letter-join Plus 34" panose="02000505000000020003" pitchFamily="50" charset="0"/>
              </a:rPr>
              <a:t>Understanding</a:t>
            </a:r>
          </a:p>
          <a:p>
            <a:pPr algn="ctr">
              <a:spcBef>
                <a:spcPct val="50000"/>
              </a:spcBef>
            </a:pPr>
            <a:r>
              <a:rPr lang="en-GB" altLang="en-US" sz="2800" dirty="0">
                <a:latin typeface="Letter-join Plus 34" panose="02000505000000020003" pitchFamily="50" charset="0"/>
              </a:rPr>
              <a:t>The ability to understand the meaning of the words and sentences in a text.</a:t>
            </a:r>
          </a:p>
          <a:p>
            <a:pPr algn="ctr">
              <a:spcBef>
                <a:spcPct val="50000"/>
              </a:spcBef>
            </a:pPr>
            <a:r>
              <a:rPr lang="en-GB" altLang="en-US" sz="2800" dirty="0">
                <a:latin typeface="Letter-join Plus 34" panose="02000505000000020003" pitchFamily="50" charset="0"/>
              </a:rPr>
              <a:t>The ability to understand the ideas, information and themes in a text.</a:t>
            </a:r>
          </a:p>
          <a:p>
            <a:pPr algn="ctr">
              <a:spcBef>
                <a:spcPct val="50000"/>
              </a:spcBef>
            </a:pPr>
            <a:r>
              <a:rPr lang="en-GB" altLang="en-US" sz="2800" dirty="0">
                <a:latin typeface="Letter-join Plus 34" panose="02000505000000020003" pitchFamily="50" charset="0"/>
              </a:rPr>
              <a:t>If a child understands what they hear, they will understand the same information when they read.</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hade val="92000"/>
                <a:satMod val="160000"/>
              </a:schemeClr>
            </a:gs>
            <a:gs pos="77000">
              <a:schemeClr val="bg2">
                <a:tint val="100000"/>
                <a:shade val="73000"/>
                <a:satMod val="155000"/>
              </a:schemeClr>
            </a:gs>
            <a:gs pos="100000">
              <a:schemeClr val="bg2">
                <a:tint val="100000"/>
                <a:shade val="67000"/>
                <a:satMod val="145000"/>
              </a:schemeClr>
            </a:gs>
          </a:gsLst>
          <a:lin ang="5400000" scaled="0"/>
        </a:gra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472113B-41FA-450E-B533-F51733045F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190" y="457200"/>
            <a:ext cx="11281609" cy="5943603"/>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pic>
        <p:nvPicPr>
          <p:cNvPr id="7" name="Graphic 6" descr="Books">
            <a:extLst>
              <a:ext uri="{FF2B5EF4-FFF2-40B4-BE49-F238E27FC236}">
                <a16:creationId xmlns:a16="http://schemas.microsoft.com/office/drawing/2014/main" id="{2B5F4243-26C1-DADA-2004-6AC1F28B998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820296" y="1740801"/>
            <a:ext cx="3750954" cy="3750954"/>
          </a:xfrm>
          <a:prstGeom prst="rect">
            <a:avLst/>
          </a:prstGeom>
        </p:spPr>
      </p:pic>
      <p:sp>
        <p:nvSpPr>
          <p:cNvPr id="12" name="Rectangle 11">
            <a:extLst>
              <a:ext uri="{FF2B5EF4-FFF2-40B4-BE49-F238E27FC236}">
                <a16:creationId xmlns:a16="http://schemas.microsoft.com/office/drawing/2014/main" id="{3CB5E9E0-7C44-46B5-B3E8-E62887B311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738" y="621793"/>
            <a:ext cx="10954512" cy="5614416"/>
          </a:xfrm>
          <a:prstGeom prst="rect">
            <a:avLst/>
          </a:prstGeom>
          <a:noFill/>
          <a:ln w="6350" cap="sq" cmpd="sng" algn="ctr">
            <a:solidFill>
              <a:schemeClr val="tx1">
                <a:lumMod val="75000"/>
                <a:lumOff val="25000"/>
              </a:schemeClr>
            </a:solidFill>
            <a:prstDash val="solid"/>
            <a:miter lim="800000"/>
          </a:ln>
          <a:effectLst/>
        </p:spPr>
      </p:sp>
      <p:sp>
        <p:nvSpPr>
          <p:cNvPr id="2" name="Title 1">
            <a:extLst>
              <a:ext uri="{FF2B5EF4-FFF2-40B4-BE49-F238E27FC236}">
                <a16:creationId xmlns:a16="http://schemas.microsoft.com/office/drawing/2014/main" id="{542256DE-F1A3-F4F3-092C-7167750F0AC0}"/>
              </a:ext>
            </a:extLst>
          </p:cNvPr>
          <p:cNvSpPr>
            <a:spLocks noGrp="1"/>
          </p:cNvSpPr>
          <p:nvPr>
            <p:ph type="ctrTitle"/>
          </p:nvPr>
        </p:nvSpPr>
        <p:spPr>
          <a:xfrm>
            <a:off x="1744440" y="1369775"/>
            <a:ext cx="5716338" cy="453323"/>
          </a:xfrm>
        </p:spPr>
        <p:txBody>
          <a:bodyPr>
            <a:normAutofit/>
          </a:bodyPr>
          <a:lstStyle/>
          <a:p>
            <a:r>
              <a:rPr lang="en-GB" sz="2000" dirty="0">
                <a:latin typeface="Amasis MT Pro Medium" panose="02040604050005020304" pitchFamily="18" charset="0"/>
              </a:rPr>
              <a:t>The teaching of reading at our school</a:t>
            </a:r>
          </a:p>
        </p:txBody>
      </p:sp>
      <p:sp>
        <p:nvSpPr>
          <p:cNvPr id="3" name="Subtitle 2">
            <a:extLst>
              <a:ext uri="{FF2B5EF4-FFF2-40B4-BE49-F238E27FC236}">
                <a16:creationId xmlns:a16="http://schemas.microsoft.com/office/drawing/2014/main" id="{F7A80E1D-89E9-3748-CACE-A74D115BCF0F}"/>
              </a:ext>
            </a:extLst>
          </p:cNvPr>
          <p:cNvSpPr>
            <a:spLocks noGrp="1"/>
          </p:cNvSpPr>
          <p:nvPr>
            <p:ph type="subTitle" idx="1"/>
          </p:nvPr>
        </p:nvSpPr>
        <p:spPr>
          <a:xfrm>
            <a:off x="727969" y="1905395"/>
            <a:ext cx="7749281" cy="3860487"/>
          </a:xfrm>
        </p:spPr>
        <p:txBody>
          <a:bodyPr>
            <a:normAutofit/>
          </a:bodyPr>
          <a:lstStyle/>
          <a:p>
            <a:pPr marL="285750" indent="-285750">
              <a:spcAft>
                <a:spcPts val="600"/>
              </a:spcAft>
              <a:buFont typeface="Arial" panose="020B0604020202020204" pitchFamily="34" charset="0"/>
              <a:buChar char="•"/>
            </a:pPr>
            <a:r>
              <a:rPr lang="en-GB" sz="1800" dirty="0"/>
              <a:t>Phonics (all years if not passed the check).</a:t>
            </a:r>
          </a:p>
          <a:p>
            <a:pPr marL="285750" indent="-285750">
              <a:spcAft>
                <a:spcPts val="600"/>
              </a:spcAft>
              <a:buFont typeface="Arial" panose="020B0604020202020204" pitchFamily="34" charset="0"/>
              <a:buChar char="•"/>
            </a:pPr>
            <a:r>
              <a:rPr lang="en-GB" sz="1800" dirty="0"/>
              <a:t>Fluency (checked half termly).</a:t>
            </a:r>
          </a:p>
          <a:p>
            <a:pPr marL="285750" indent="-285750">
              <a:spcAft>
                <a:spcPts val="600"/>
              </a:spcAft>
              <a:buFont typeface="Arial" panose="020B0604020202020204" pitchFamily="34" charset="0"/>
              <a:buChar char="•"/>
            </a:pPr>
            <a:r>
              <a:rPr lang="en-GB" sz="1800" dirty="0"/>
              <a:t>Whole class reading sessions (fluency and comprehension focus).</a:t>
            </a:r>
          </a:p>
          <a:p>
            <a:pPr marL="285750" indent="-285750">
              <a:spcAft>
                <a:spcPts val="600"/>
              </a:spcAft>
              <a:buFont typeface="Arial" panose="020B0604020202020204" pitchFamily="34" charset="0"/>
              <a:buChar char="•"/>
            </a:pPr>
            <a:r>
              <a:rPr lang="en-GB" sz="1800" dirty="0"/>
              <a:t>Library time (reading for pleasure).</a:t>
            </a:r>
          </a:p>
          <a:p>
            <a:pPr marL="285750" indent="-285750">
              <a:spcAft>
                <a:spcPts val="600"/>
              </a:spcAft>
              <a:buFont typeface="Arial" panose="020B0604020202020204" pitchFamily="34" charset="0"/>
              <a:buChar char="•"/>
            </a:pPr>
            <a:r>
              <a:rPr lang="en-GB" sz="1800" dirty="0"/>
              <a:t>Reading across the curriculum.</a:t>
            </a:r>
          </a:p>
          <a:p>
            <a:pPr marL="285750" indent="-285750">
              <a:spcAft>
                <a:spcPts val="600"/>
              </a:spcAft>
              <a:buFont typeface="Arial" panose="020B0604020202020204" pitchFamily="34" charset="0"/>
              <a:buChar char="•"/>
            </a:pPr>
            <a:r>
              <a:rPr lang="en-GB" sz="1800" dirty="0"/>
              <a:t>Class novels.</a:t>
            </a:r>
          </a:p>
          <a:p>
            <a:pPr marL="285750" indent="-285750">
              <a:spcAft>
                <a:spcPts val="600"/>
              </a:spcAft>
              <a:buFont typeface="Arial" panose="020B0604020202020204" pitchFamily="34" charset="0"/>
              <a:buChar char="•"/>
            </a:pPr>
            <a:r>
              <a:rPr lang="en-GB" sz="1800" dirty="0"/>
              <a:t>Decoding through spelling.</a:t>
            </a:r>
          </a:p>
          <a:p>
            <a:pPr marL="285750" indent="-285750">
              <a:spcAft>
                <a:spcPts val="600"/>
              </a:spcAft>
              <a:buFont typeface="Arial" panose="020B0604020202020204" pitchFamily="34" charset="0"/>
              <a:buChar char="•"/>
            </a:pPr>
            <a:r>
              <a:rPr lang="en-GB" sz="1800" dirty="0"/>
              <a:t>Listening to and questioning children who are reading.</a:t>
            </a:r>
          </a:p>
          <a:p>
            <a:pPr marL="285750" indent="-285750">
              <a:spcAft>
                <a:spcPts val="600"/>
              </a:spcAft>
              <a:buFont typeface="Arial" panose="020B0604020202020204" pitchFamily="34" charset="0"/>
              <a:buChar char="•"/>
            </a:pPr>
            <a:r>
              <a:rPr lang="en-GB" sz="1800" dirty="0"/>
              <a:t>1:1 reading in class weekly (or more).</a:t>
            </a:r>
          </a:p>
        </p:txBody>
      </p:sp>
      <p:sp>
        <p:nvSpPr>
          <p:cNvPr id="14" name="Rectangle 13">
            <a:extLst>
              <a:ext uri="{FF2B5EF4-FFF2-40B4-BE49-F238E27FC236}">
                <a16:creationId xmlns:a16="http://schemas.microsoft.com/office/drawing/2014/main" id="{1EF88855-34D7-45DF-9DB8-682E4A3586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4898" y="446824"/>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6" name="Straight Connector 15">
            <a:extLst>
              <a:ext uri="{FF2B5EF4-FFF2-40B4-BE49-F238E27FC236}">
                <a16:creationId xmlns:a16="http://schemas.microsoft.com/office/drawing/2014/main" id="{BC6981A1-6AD0-44A6-84F4-420410F3B2A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149198" y="446823"/>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D9FF0FB-30CE-40B4-B3F2-A565E71CE2D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40838" y="446823"/>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C7216A06-7EF2-4C72-8D1E-8959D3EBC1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149198" y="1092118"/>
            <a:ext cx="1691640"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0792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2000"/>
                                  </p:stCondLst>
                                  <p:iterate type="lt">
                                    <p:tmPct val="10000"/>
                                  </p:iterate>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4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2000"/>
                                  </p:stCondLst>
                                  <p:iterate type="lt">
                                    <p:tmPct val="10000"/>
                                  </p:iterate>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4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2000"/>
                                  </p:stCondLst>
                                  <p:iterate type="lt">
                                    <p:tmPct val="10000"/>
                                  </p:iterate>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4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2000"/>
                                  </p:stCondLst>
                                  <p:iterate type="lt">
                                    <p:tmPct val="10000"/>
                                  </p:iterate>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4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2000"/>
                                  </p:stCondLst>
                                  <p:iterate type="lt">
                                    <p:tmPct val="10000"/>
                                  </p:iterate>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4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2000"/>
                                  </p:stCondLst>
                                  <p:iterate type="lt">
                                    <p:tmPct val="10000"/>
                                  </p:iterate>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4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2000"/>
                                  </p:stCondLst>
                                  <p:iterate type="lt">
                                    <p:tmPct val="10000"/>
                                  </p:iterate>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4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2000"/>
                                  </p:stCondLst>
                                  <p:iterate type="lt">
                                    <p:tmPct val="10000"/>
                                  </p:iterate>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400"/>
                                        <p:tgtEl>
                                          <p:spTgt spid="3">
                                            <p:txEl>
                                              <p:pRg st="8" end="8"/>
                                            </p:txEl>
                                          </p:spTgt>
                                        </p:tgtEl>
                                      </p:cBhvr>
                                    </p:animEffect>
                                  </p:childTnLst>
                                </p:cTn>
                              </p:par>
                              <p:par>
                                <p:cTn id="48" presetID="10" presetClass="entr" presetSubtype="0" fill="hold" grpId="0" nodeType="withEffect">
                                  <p:stCondLst>
                                    <p:cond delay="1000"/>
                                  </p:stCondLst>
                                  <p:iterate type="lt">
                                    <p:tmPct val="10000"/>
                                  </p:iterate>
                                  <p:childTnLst>
                                    <p:set>
                                      <p:cBhvr>
                                        <p:cTn id="49" dur="1" fill="hold">
                                          <p:stCondLst>
                                            <p:cond delay="0"/>
                                          </p:stCondLst>
                                        </p:cTn>
                                        <p:tgtEl>
                                          <p:spTgt spid="2"/>
                                        </p:tgtEl>
                                        <p:attrNameLst>
                                          <p:attrName>style.visibility</p:attrName>
                                        </p:attrNameLst>
                                      </p:cBhvr>
                                      <p:to>
                                        <p:strVal val="visible"/>
                                      </p:to>
                                    </p:set>
                                    <p:animEffect transition="in" filter="fade">
                                      <p:cBhvr>
                                        <p:cTn id="50" dur="400"/>
                                        <p:tgtEl>
                                          <p:spTgt spid="2"/>
                                        </p:tgtEl>
                                      </p:cBhvr>
                                    </p:animEffect>
                                  </p:childTnLst>
                                </p:cTn>
                              </p:par>
                              <p:par>
                                <p:cTn id="51" presetID="10" presetClass="entr" presetSubtype="0" fill="hold" nodeType="withEffect">
                                  <p:stCondLst>
                                    <p:cond delay="500"/>
                                  </p:stCondLst>
                                  <p:iterate>
                                    <p:tmPct val="10000"/>
                                  </p:iterate>
                                  <p:childTnLst>
                                    <p:set>
                                      <p:cBhvr>
                                        <p:cTn id="52" dur="1" fill="hold">
                                          <p:stCondLst>
                                            <p:cond delay="0"/>
                                          </p:stCondLst>
                                        </p:cTn>
                                        <p:tgtEl>
                                          <p:spTgt spid="7"/>
                                        </p:tgtEl>
                                        <p:attrNameLst>
                                          <p:attrName>style.visibility</p:attrName>
                                        </p:attrNameLst>
                                      </p:cBhvr>
                                      <p:to>
                                        <p:strVal val="visible"/>
                                      </p:to>
                                    </p:set>
                                    <p:animEffect transition="in" filter="fade">
                                      <p:cBhvr>
                                        <p:cTn id="53" dur="7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hade val="92000"/>
                <a:satMod val="160000"/>
              </a:schemeClr>
            </a:gs>
            <a:gs pos="77000">
              <a:schemeClr val="bg2">
                <a:tint val="100000"/>
                <a:shade val="73000"/>
                <a:satMod val="155000"/>
              </a:schemeClr>
            </a:gs>
            <a:gs pos="100000">
              <a:schemeClr val="bg2">
                <a:tint val="100000"/>
                <a:shade val="67000"/>
                <a:satMod val="145000"/>
              </a:schemeClr>
            </a:gs>
          </a:gsLst>
          <a:lin ang="5400000" scaled="0"/>
        </a:gra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472113B-41FA-450E-B533-F51733045F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190" y="457200"/>
            <a:ext cx="11281609" cy="5943603"/>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pic>
        <p:nvPicPr>
          <p:cNvPr id="7" name="Graphic 6" descr="Books">
            <a:extLst>
              <a:ext uri="{FF2B5EF4-FFF2-40B4-BE49-F238E27FC236}">
                <a16:creationId xmlns:a16="http://schemas.microsoft.com/office/drawing/2014/main" id="{2B5F4243-26C1-DADA-2004-6AC1F28B998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228703" y="1562546"/>
            <a:ext cx="3750954" cy="3750954"/>
          </a:xfrm>
          <a:prstGeom prst="rect">
            <a:avLst/>
          </a:prstGeom>
        </p:spPr>
      </p:pic>
      <p:sp>
        <p:nvSpPr>
          <p:cNvPr id="12" name="Rectangle 11">
            <a:extLst>
              <a:ext uri="{FF2B5EF4-FFF2-40B4-BE49-F238E27FC236}">
                <a16:creationId xmlns:a16="http://schemas.microsoft.com/office/drawing/2014/main" id="{3CB5E9E0-7C44-46B5-B3E8-E62887B311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738" y="621793"/>
            <a:ext cx="10954512" cy="5614416"/>
          </a:xfrm>
          <a:prstGeom prst="rect">
            <a:avLst/>
          </a:prstGeom>
          <a:noFill/>
          <a:ln w="6350" cap="sq" cmpd="sng" algn="ctr">
            <a:solidFill>
              <a:schemeClr val="tx1">
                <a:lumMod val="75000"/>
                <a:lumOff val="25000"/>
              </a:schemeClr>
            </a:solidFill>
            <a:prstDash val="solid"/>
            <a:miter lim="800000"/>
          </a:ln>
          <a:effectLst/>
        </p:spPr>
      </p:sp>
      <p:sp>
        <p:nvSpPr>
          <p:cNvPr id="2" name="Title 1">
            <a:extLst>
              <a:ext uri="{FF2B5EF4-FFF2-40B4-BE49-F238E27FC236}">
                <a16:creationId xmlns:a16="http://schemas.microsoft.com/office/drawing/2014/main" id="{542256DE-F1A3-F4F3-092C-7167750F0AC0}"/>
              </a:ext>
            </a:extLst>
          </p:cNvPr>
          <p:cNvSpPr>
            <a:spLocks noGrp="1"/>
          </p:cNvSpPr>
          <p:nvPr>
            <p:ph type="ctrTitle"/>
          </p:nvPr>
        </p:nvSpPr>
        <p:spPr>
          <a:xfrm>
            <a:off x="1136849" y="1348844"/>
            <a:ext cx="5716338" cy="453323"/>
          </a:xfrm>
        </p:spPr>
        <p:txBody>
          <a:bodyPr>
            <a:normAutofit/>
          </a:bodyPr>
          <a:lstStyle/>
          <a:p>
            <a:r>
              <a:rPr lang="en-GB" sz="2000" dirty="0">
                <a:latin typeface="Amasis MT Pro Medium" panose="02040604050005020304" pitchFamily="18" charset="0"/>
              </a:rPr>
              <a:t>How do we teach reading in years 3-6?</a:t>
            </a:r>
          </a:p>
        </p:txBody>
      </p:sp>
      <p:sp>
        <p:nvSpPr>
          <p:cNvPr id="3" name="Subtitle 2">
            <a:extLst>
              <a:ext uri="{FF2B5EF4-FFF2-40B4-BE49-F238E27FC236}">
                <a16:creationId xmlns:a16="http://schemas.microsoft.com/office/drawing/2014/main" id="{F7A80E1D-89E9-3748-CACE-A74D115BCF0F}"/>
              </a:ext>
            </a:extLst>
          </p:cNvPr>
          <p:cNvSpPr>
            <a:spLocks noGrp="1"/>
          </p:cNvSpPr>
          <p:nvPr>
            <p:ph type="subTitle" idx="1"/>
          </p:nvPr>
        </p:nvSpPr>
        <p:spPr>
          <a:xfrm>
            <a:off x="727969" y="1905395"/>
            <a:ext cx="6409677" cy="3860487"/>
          </a:xfrm>
        </p:spPr>
        <p:txBody>
          <a:bodyPr>
            <a:normAutofit/>
          </a:bodyPr>
          <a:lstStyle/>
          <a:p>
            <a:pPr marL="285750" indent="-285750">
              <a:spcAft>
                <a:spcPts val="600"/>
              </a:spcAft>
              <a:buFont typeface="Arial" panose="020B0604020202020204" pitchFamily="34" charset="0"/>
              <a:buChar char="•"/>
            </a:pPr>
            <a:r>
              <a:rPr lang="en-GB" sz="1800" dirty="0"/>
              <a:t>Daily for 30 – 45 minutes.</a:t>
            </a:r>
          </a:p>
          <a:p>
            <a:pPr marL="285750" indent="-285750">
              <a:spcAft>
                <a:spcPts val="600"/>
              </a:spcAft>
              <a:buFont typeface="Arial" panose="020B0604020202020204" pitchFamily="34" charset="0"/>
              <a:buChar char="•"/>
            </a:pPr>
            <a:r>
              <a:rPr lang="en-GB" sz="1800" dirty="0"/>
              <a:t>4 x classroom-based sessions.</a:t>
            </a:r>
          </a:p>
          <a:p>
            <a:pPr marL="285750" indent="-285750">
              <a:spcAft>
                <a:spcPts val="600"/>
              </a:spcAft>
              <a:buFont typeface="Arial" panose="020B0604020202020204" pitchFamily="34" charset="0"/>
              <a:buChar char="•"/>
            </a:pPr>
            <a:r>
              <a:rPr lang="en-GB" sz="1800" dirty="0"/>
              <a:t>1 x reading for pleasure library session.</a:t>
            </a:r>
          </a:p>
          <a:p>
            <a:pPr marL="285750" indent="-285750">
              <a:spcAft>
                <a:spcPts val="600"/>
              </a:spcAft>
              <a:buFont typeface="Arial" panose="020B0604020202020204" pitchFamily="34" charset="0"/>
              <a:buChar char="•"/>
            </a:pPr>
            <a:r>
              <a:rPr lang="en-GB" sz="1800" dirty="0"/>
              <a:t>Lessons in class are </a:t>
            </a:r>
            <a:r>
              <a:rPr lang="en-GB" sz="1800" b="1" dirty="0"/>
              <a:t>whole class reading sessions –</a:t>
            </a:r>
            <a:r>
              <a:rPr lang="en-GB" sz="1800" dirty="0"/>
              <a:t> the children are in mixed ability partners and all access the same text and work.</a:t>
            </a:r>
          </a:p>
          <a:p>
            <a:pPr marL="285750" indent="-285750">
              <a:spcAft>
                <a:spcPts val="600"/>
              </a:spcAft>
              <a:buFont typeface="Arial" panose="020B0604020202020204" pitchFamily="34" charset="0"/>
              <a:buChar char="•"/>
            </a:pPr>
            <a:r>
              <a:rPr lang="en-GB" sz="1800" dirty="0"/>
              <a:t>Daily phonics interventions for those in year 3/4 who need it.</a:t>
            </a:r>
          </a:p>
          <a:p>
            <a:pPr marL="285750" indent="-285750">
              <a:spcAft>
                <a:spcPts val="600"/>
              </a:spcAft>
              <a:buFont typeface="Arial" panose="020B0604020202020204" pitchFamily="34" charset="0"/>
              <a:buChar char="•"/>
            </a:pPr>
            <a:r>
              <a:rPr lang="en-GB" sz="1800" b="1" dirty="0"/>
              <a:t>A huge focus on high-quality class texts which are mapped out.</a:t>
            </a:r>
          </a:p>
          <a:p>
            <a:pPr marL="285750" indent="-285750">
              <a:spcAft>
                <a:spcPts val="600"/>
              </a:spcAft>
              <a:buFont typeface="Arial" panose="020B0604020202020204" pitchFamily="34" charset="0"/>
              <a:buChar char="•"/>
            </a:pPr>
            <a:endParaRPr lang="en-GB" sz="1800" dirty="0"/>
          </a:p>
        </p:txBody>
      </p:sp>
      <p:sp>
        <p:nvSpPr>
          <p:cNvPr id="14" name="Rectangle 13">
            <a:extLst>
              <a:ext uri="{FF2B5EF4-FFF2-40B4-BE49-F238E27FC236}">
                <a16:creationId xmlns:a16="http://schemas.microsoft.com/office/drawing/2014/main" id="{1EF88855-34D7-45DF-9DB8-682E4A3586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4898" y="446824"/>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6" name="Straight Connector 15">
            <a:extLst>
              <a:ext uri="{FF2B5EF4-FFF2-40B4-BE49-F238E27FC236}">
                <a16:creationId xmlns:a16="http://schemas.microsoft.com/office/drawing/2014/main" id="{BC6981A1-6AD0-44A6-84F4-420410F3B2A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149198" y="446823"/>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D9FF0FB-30CE-40B4-B3F2-A565E71CE2D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40838" y="446823"/>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C7216A06-7EF2-4C72-8D1E-8959D3EBC1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149198" y="1092118"/>
            <a:ext cx="1691640"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2814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2000"/>
                                  </p:stCondLst>
                                  <p:iterate type="lt">
                                    <p:tmPct val="10000"/>
                                  </p:iterate>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4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2000"/>
                                  </p:stCondLst>
                                  <p:iterate type="lt">
                                    <p:tmPct val="10000"/>
                                  </p:iterate>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4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2000"/>
                                  </p:stCondLst>
                                  <p:iterate type="lt">
                                    <p:tmPct val="10000"/>
                                  </p:iterate>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4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2000"/>
                                  </p:stCondLst>
                                  <p:iterate type="lt">
                                    <p:tmPct val="10000"/>
                                  </p:iterate>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4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2000"/>
                                  </p:stCondLst>
                                  <p:iterate type="lt">
                                    <p:tmPct val="10000"/>
                                  </p:iterate>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400"/>
                                        <p:tgtEl>
                                          <p:spTgt spid="3">
                                            <p:txEl>
                                              <p:pRg st="5" end="5"/>
                                            </p:txEl>
                                          </p:spTgt>
                                        </p:tgtEl>
                                      </p:cBhvr>
                                    </p:animEffect>
                                  </p:childTnLst>
                                </p:cTn>
                              </p:par>
                              <p:par>
                                <p:cTn id="33" presetID="10" presetClass="entr" presetSubtype="0" fill="hold" grpId="0" nodeType="withEffect">
                                  <p:stCondLst>
                                    <p:cond delay="1000"/>
                                  </p:stCondLst>
                                  <p:iterate type="lt">
                                    <p:tmPct val="10000"/>
                                  </p:iterate>
                                  <p:childTnLst>
                                    <p:set>
                                      <p:cBhvr>
                                        <p:cTn id="34" dur="1" fill="hold">
                                          <p:stCondLst>
                                            <p:cond delay="0"/>
                                          </p:stCondLst>
                                        </p:cTn>
                                        <p:tgtEl>
                                          <p:spTgt spid="2"/>
                                        </p:tgtEl>
                                        <p:attrNameLst>
                                          <p:attrName>style.visibility</p:attrName>
                                        </p:attrNameLst>
                                      </p:cBhvr>
                                      <p:to>
                                        <p:strVal val="visible"/>
                                      </p:to>
                                    </p:set>
                                    <p:animEffect transition="in" filter="fade">
                                      <p:cBhvr>
                                        <p:cTn id="35" dur="400"/>
                                        <p:tgtEl>
                                          <p:spTgt spid="2"/>
                                        </p:tgtEl>
                                      </p:cBhvr>
                                    </p:animEffect>
                                  </p:childTnLst>
                                </p:cTn>
                              </p:par>
                              <p:par>
                                <p:cTn id="36" presetID="10" presetClass="entr" presetSubtype="0" fill="hold" nodeType="withEffect">
                                  <p:stCondLst>
                                    <p:cond delay="500"/>
                                  </p:stCondLst>
                                  <p:iterate>
                                    <p:tmPct val="10000"/>
                                  </p:iterate>
                                  <p:childTnLst>
                                    <p:set>
                                      <p:cBhvr>
                                        <p:cTn id="37" dur="1" fill="hold">
                                          <p:stCondLst>
                                            <p:cond delay="0"/>
                                          </p:stCondLst>
                                        </p:cTn>
                                        <p:tgtEl>
                                          <p:spTgt spid="7"/>
                                        </p:tgtEl>
                                        <p:attrNameLst>
                                          <p:attrName>style.visibility</p:attrName>
                                        </p:attrNameLst>
                                      </p:cBhvr>
                                      <p:to>
                                        <p:strVal val="visible"/>
                                      </p:to>
                                    </p:set>
                                    <p:animEffect transition="in" filter="fade">
                                      <p:cBhvr>
                                        <p:cTn id="38" dur="7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1DD57-B883-94F0-B7D7-26E07F937577}"/>
              </a:ext>
            </a:extLst>
          </p:cNvPr>
          <p:cNvSpPr>
            <a:spLocks noGrp="1"/>
          </p:cNvSpPr>
          <p:nvPr>
            <p:ph type="title"/>
          </p:nvPr>
        </p:nvSpPr>
        <p:spPr/>
        <p:txBody>
          <a:bodyPr/>
          <a:lstStyle/>
          <a:p>
            <a:endParaRPr lang="en-GB"/>
          </a:p>
        </p:txBody>
      </p:sp>
      <p:pic>
        <p:nvPicPr>
          <p:cNvPr id="8" name="Content Placeholder 7" descr="A picture containing text, screenshot, web page, website&#10;&#10;Description automatically generated">
            <a:extLst>
              <a:ext uri="{FF2B5EF4-FFF2-40B4-BE49-F238E27FC236}">
                <a16:creationId xmlns:a16="http://schemas.microsoft.com/office/drawing/2014/main" id="{12294FAA-73EB-6C06-311B-FF2F264F3AC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7308" y="336782"/>
            <a:ext cx="11103167" cy="6290207"/>
          </a:xfrm>
        </p:spPr>
      </p:pic>
    </p:spTree>
    <p:extLst>
      <p:ext uri="{BB962C8B-B14F-4D97-AF65-F5344CB8AC3E}">
        <p14:creationId xmlns:p14="http://schemas.microsoft.com/office/powerpoint/2010/main" val="8036260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95000"/>
            <a:lumOff val="5000"/>
          </a:schemeClr>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192707B-B929-41A7-9B41-E959A1C689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bstract blurred public library with bookshelves">
            <a:extLst>
              <a:ext uri="{FF2B5EF4-FFF2-40B4-BE49-F238E27FC236}">
                <a16:creationId xmlns:a16="http://schemas.microsoft.com/office/drawing/2014/main" id="{BE73C528-3355-5688-EEB5-0FBA4811483D}"/>
              </a:ext>
            </a:extLst>
          </p:cNvPr>
          <p:cNvPicPr>
            <a:picLocks noChangeAspect="1"/>
          </p:cNvPicPr>
          <p:nvPr/>
        </p:nvPicPr>
        <p:blipFill rotWithShape="1">
          <a:blip r:embed="rId2">
            <a:alphaModFix amt="35000"/>
          </a:blip>
          <a:srcRect t="1310" b="14420"/>
          <a:stretch/>
        </p:blipFill>
        <p:spPr>
          <a:xfrm>
            <a:off x="20" y="10"/>
            <a:ext cx="12191980" cy="6857990"/>
          </a:xfrm>
          <a:prstGeom prst="rect">
            <a:avLst/>
          </a:prstGeom>
        </p:spPr>
      </p:pic>
      <p:sp>
        <p:nvSpPr>
          <p:cNvPr id="2" name="Title 1">
            <a:extLst>
              <a:ext uri="{FF2B5EF4-FFF2-40B4-BE49-F238E27FC236}">
                <a16:creationId xmlns:a16="http://schemas.microsoft.com/office/drawing/2014/main" id="{669597CA-0678-5EA5-F717-CC38C2D75F37}"/>
              </a:ext>
            </a:extLst>
          </p:cNvPr>
          <p:cNvSpPr>
            <a:spLocks noGrp="1"/>
          </p:cNvSpPr>
          <p:nvPr>
            <p:ph type="title"/>
          </p:nvPr>
        </p:nvSpPr>
        <p:spPr>
          <a:xfrm>
            <a:off x="1066800" y="642594"/>
            <a:ext cx="10058400" cy="1371600"/>
          </a:xfrm>
        </p:spPr>
        <p:txBody>
          <a:bodyPr>
            <a:normAutofit/>
          </a:bodyPr>
          <a:lstStyle/>
          <a:p>
            <a:r>
              <a:rPr lang="en-GB" sz="4400"/>
              <a:t>How do we promote a love of reading in school?</a:t>
            </a:r>
          </a:p>
        </p:txBody>
      </p:sp>
      <p:sp>
        <p:nvSpPr>
          <p:cNvPr id="3" name="Content Placeholder 2">
            <a:extLst>
              <a:ext uri="{FF2B5EF4-FFF2-40B4-BE49-F238E27FC236}">
                <a16:creationId xmlns:a16="http://schemas.microsoft.com/office/drawing/2014/main" id="{48E769FA-03AF-B0EB-9039-B5358FDAA3D3}"/>
              </a:ext>
            </a:extLst>
          </p:cNvPr>
          <p:cNvSpPr>
            <a:spLocks noGrp="1"/>
          </p:cNvSpPr>
          <p:nvPr>
            <p:ph idx="1"/>
          </p:nvPr>
        </p:nvSpPr>
        <p:spPr>
          <a:xfrm>
            <a:off x="571500" y="2122169"/>
            <a:ext cx="10058400" cy="4288155"/>
          </a:xfrm>
        </p:spPr>
        <p:txBody>
          <a:bodyPr>
            <a:normAutofit fontScale="92500" lnSpcReduction="10000"/>
          </a:bodyPr>
          <a:lstStyle/>
          <a:p>
            <a:r>
              <a:rPr lang="en-GB" sz="3200" dirty="0">
                <a:latin typeface="Letter-join Plus 34" panose="02000505000000020003" pitchFamily="50" charset="0"/>
              </a:rPr>
              <a:t>Engaging and exciting book corners.</a:t>
            </a:r>
          </a:p>
          <a:p>
            <a:r>
              <a:rPr lang="en-GB" sz="3200" dirty="0">
                <a:latin typeface="Letter-join Plus 34" panose="02000505000000020003" pitchFamily="50" charset="0"/>
              </a:rPr>
              <a:t>Updated regularly, well-stocked library that is always used.</a:t>
            </a:r>
          </a:p>
          <a:p>
            <a:r>
              <a:rPr lang="en-GB" sz="3200" dirty="0">
                <a:latin typeface="Letter-join Plus 34" panose="02000505000000020003" pitchFamily="50" charset="0"/>
              </a:rPr>
              <a:t>High-quality texts that often are part of a series.</a:t>
            </a:r>
          </a:p>
          <a:p>
            <a:r>
              <a:rPr lang="en-GB" sz="3200" dirty="0">
                <a:latin typeface="Letter-join Plus 34" panose="02000505000000020003" pitchFamily="50" charset="0"/>
              </a:rPr>
              <a:t>10 minutes of reading for pleasure daily after lunch.</a:t>
            </a:r>
          </a:p>
          <a:p>
            <a:r>
              <a:rPr lang="en-GB" sz="3200" dirty="0">
                <a:latin typeface="Letter-join Plus 34" panose="02000505000000020003" pitchFamily="50" charset="0"/>
              </a:rPr>
              <a:t>World book day and reading events.</a:t>
            </a:r>
          </a:p>
          <a:p>
            <a:r>
              <a:rPr lang="en-GB" sz="3200" dirty="0">
                <a:latin typeface="Letter-join Plus 34" panose="02000505000000020003" pitchFamily="50" charset="0"/>
              </a:rPr>
              <a:t>Termly visits from authors and poets.</a:t>
            </a:r>
          </a:p>
          <a:p>
            <a:r>
              <a:rPr lang="en-GB" sz="3200" dirty="0">
                <a:latin typeface="Letter-join Plus 34" panose="02000505000000020003" pitchFamily="50" charset="0"/>
              </a:rPr>
              <a:t>Reading dance workshops yearly.</a:t>
            </a:r>
          </a:p>
          <a:p>
            <a:r>
              <a:rPr lang="en-GB" sz="3200" dirty="0">
                <a:latin typeface="Letter-join Plus 34" panose="02000505000000020003" pitchFamily="50" charset="0"/>
              </a:rPr>
              <a:t>Termly reading newsletter.</a:t>
            </a:r>
          </a:p>
        </p:txBody>
      </p:sp>
      <p:sp>
        <p:nvSpPr>
          <p:cNvPr id="11" name="Rectangle 10">
            <a:extLst>
              <a:ext uri="{FF2B5EF4-FFF2-40B4-BE49-F238E27FC236}">
                <a16:creationId xmlns:a16="http://schemas.microsoft.com/office/drawing/2014/main" id="{8FB4235C-4505-46C7-AD8F-8769A1972F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noFill/>
          <a:ln w="6350" cap="sq" cmpd="sng" algn="ctr">
            <a:solidFill>
              <a:schemeClr val="tx1"/>
            </a:solidFill>
            <a:prstDash val="solid"/>
            <a:miter lim="800000"/>
          </a:ln>
          <a:effectLst>
            <a:softEdge rad="0"/>
          </a:effectLst>
        </p:spPr>
      </p:sp>
    </p:spTree>
    <p:extLst>
      <p:ext uri="{BB962C8B-B14F-4D97-AF65-F5344CB8AC3E}">
        <p14:creationId xmlns:p14="http://schemas.microsoft.com/office/powerpoint/2010/main" val="4178770580"/>
      </p:ext>
    </p:extLst>
  </p:cSld>
  <p:clrMapOvr>
    <a:overrideClrMapping bg1="dk1" tx1="lt1" bg2="dk2" tx2="lt2" accent1="accent1" accent2="accent2" accent3="accent3" accent4="accent4" accent5="accent5" accent6="accent6" hlink="hlink" folHlink="folHlink"/>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C20BADFE-D095-436F-9677-9264042809F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E7B2E6FC0FF6E46A0613EA7404F5679" ma:contentTypeVersion="11" ma:contentTypeDescription="Create a new document." ma:contentTypeScope="" ma:versionID="d81fd42a76148b2048a409493afb2529">
  <xsd:schema xmlns:xsd="http://www.w3.org/2001/XMLSchema" xmlns:xs="http://www.w3.org/2001/XMLSchema" xmlns:p="http://schemas.microsoft.com/office/2006/metadata/properties" xmlns:ns3="3ec22e35-1bc7-4153-97e2-97b15ecdefb2" targetNamespace="http://schemas.microsoft.com/office/2006/metadata/properties" ma:root="true" ma:fieldsID="083cb325e30f51fcc87e90b65366361a" ns3:_="">
    <xsd:import namespace="3ec22e35-1bc7-4153-97e2-97b15ecdefb2"/>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DateTaken" minOccurs="0"/>
                <xsd:element ref="ns3:MediaServiceAutoKeyPoints" minOccurs="0"/>
                <xsd:element ref="ns3:MediaServiceKeyPoints" minOccurs="0"/>
                <xsd:element ref="ns3:MediaServiceOCR" minOccurs="0"/>
                <xsd:element ref="ns3:MediaLengthInSecond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ec22e35-1bc7-4153-97e2-97b15ecdefb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D14229A-DD2F-49BB-8A27-9DD8A53187A3}">
  <ds:schemaRefs>
    <ds:schemaRef ds:uri="http://schemas.microsoft.com/sharepoint/v3/contenttype/forms"/>
  </ds:schemaRefs>
</ds:datastoreItem>
</file>

<file path=customXml/itemProps2.xml><?xml version="1.0" encoding="utf-8"?>
<ds:datastoreItem xmlns:ds="http://schemas.openxmlformats.org/officeDocument/2006/customXml" ds:itemID="{612479F6-8E6E-44E1-B9BE-0378DE5A71AF}">
  <ds:schemaRefs>
    <ds:schemaRef ds:uri="3ec22e35-1bc7-4153-97e2-97b15ecdefb2"/>
    <ds:schemaRef ds:uri="http://schemas.microsoft.com/office/2006/metadata/properties"/>
    <ds:schemaRef ds:uri="http://purl.org/dc/terms/"/>
    <ds:schemaRef ds:uri="http://purl.org/dc/elements/1.1/"/>
    <ds:schemaRef ds:uri="http://schemas.openxmlformats.org/package/2006/metadata/core-properties"/>
    <ds:schemaRef ds:uri="http://www.w3.org/XML/1998/namespace"/>
    <ds:schemaRef ds:uri="http://schemas.microsoft.com/office/2006/documentManagement/types"/>
    <ds:schemaRef ds:uri="http://schemas.microsoft.com/office/infopath/2007/PartnerControls"/>
    <ds:schemaRef ds:uri="http://purl.org/dc/dcmitype/"/>
  </ds:schemaRefs>
</ds:datastoreItem>
</file>

<file path=customXml/itemProps3.xml><?xml version="1.0" encoding="utf-8"?>
<ds:datastoreItem xmlns:ds="http://schemas.openxmlformats.org/officeDocument/2006/customXml" ds:itemID="{350DCF05-6893-4F1D-9194-5AA7D4FD808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ec22e35-1bc7-4153-97e2-97b15ecdefb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Savon</Template>
  <TotalTime>8473</TotalTime>
  <Words>1066</Words>
  <Application>Microsoft Office PowerPoint</Application>
  <PresentationFormat>Widescreen</PresentationFormat>
  <Paragraphs>112</Paragraphs>
  <Slides>28</Slides>
  <Notes>1</Notes>
  <HiddenSlides>0</HiddenSlides>
  <MMClips>0</MMClips>
  <ScaleCrop>false</ScaleCrop>
  <HeadingPairs>
    <vt:vector size="8" baseType="variant">
      <vt:variant>
        <vt:lpstr>Fonts Used</vt:lpstr>
      </vt:variant>
      <vt:variant>
        <vt:i4>9</vt:i4>
      </vt:variant>
      <vt:variant>
        <vt:lpstr>Theme</vt:lpstr>
      </vt:variant>
      <vt:variant>
        <vt:i4>2</vt:i4>
      </vt:variant>
      <vt:variant>
        <vt:lpstr>Embedded OLE Servers</vt:lpstr>
      </vt:variant>
      <vt:variant>
        <vt:i4>1</vt:i4>
      </vt:variant>
      <vt:variant>
        <vt:lpstr>Slide Titles</vt:lpstr>
      </vt:variant>
      <vt:variant>
        <vt:i4>28</vt:i4>
      </vt:variant>
    </vt:vector>
  </HeadingPairs>
  <TitlesOfParts>
    <vt:vector size="40" baseType="lpstr">
      <vt:lpstr>Amasis MT Pro Medium</vt:lpstr>
      <vt:lpstr>Arial</vt:lpstr>
      <vt:lpstr>Calibri</vt:lpstr>
      <vt:lpstr>Calibri Light</vt:lpstr>
      <vt:lpstr>Century Gothic</vt:lpstr>
      <vt:lpstr>Garamond</vt:lpstr>
      <vt:lpstr>Kinetic Letters</vt:lpstr>
      <vt:lpstr>Letter-join Basic 34</vt:lpstr>
      <vt:lpstr>Letter-join Plus 34</vt:lpstr>
      <vt:lpstr>Savon</vt:lpstr>
      <vt:lpstr>Office Theme</vt:lpstr>
      <vt:lpstr>Picture</vt:lpstr>
      <vt:lpstr>KS2 reading breakfast</vt:lpstr>
      <vt:lpstr>What do your children think about reading at Monkshouse Primary School?</vt:lpstr>
      <vt:lpstr>The power of reading!</vt:lpstr>
      <vt:lpstr>PowerPoint Presentation</vt:lpstr>
      <vt:lpstr>Reading requires two skills… </vt:lpstr>
      <vt:lpstr>The teaching of reading at our school</vt:lpstr>
      <vt:lpstr>How do we teach reading in years 3-6?</vt:lpstr>
      <vt:lpstr>PowerPoint Presentation</vt:lpstr>
      <vt:lpstr>How do we promote a love of reading in school?</vt:lpstr>
      <vt:lpstr>How to question your child at home:</vt:lpstr>
      <vt:lpstr>How to help children clarify (understand) unknown words</vt:lpstr>
      <vt:lpstr>How to help children clarify (understand) unknown words</vt:lpstr>
      <vt:lpstr>How to help children clarify (understand) unknown words</vt:lpstr>
      <vt:lpstr>Inference of a text</vt:lpstr>
      <vt:lpstr>PowerPoint Presentation</vt:lpstr>
      <vt:lpstr>Let’s look at a Y6 lesson together.</vt:lpstr>
      <vt:lpstr>PowerPoint Presentation</vt:lpstr>
      <vt:lpstr>Vocabulary check</vt:lpstr>
      <vt:lpstr>PowerPoint Presentation</vt:lpstr>
      <vt:lpstr>PowerPoint Presentation</vt:lpstr>
      <vt:lpstr>PowerPoint Presentation</vt:lpstr>
      <vt:lpstr>PowerPoint Presentation</vt:lpstr>
      <vt:lpstr>PowerPoint Presentation</vt:lpstr>
      <vt:lpstr>Companionable silence Wolf sits between them Use of the word contented    What chance do we have against the bear? How are we going to find the other two pieces of the Nanuak? – he’s questioning himself and the future.     She hides the threat so we don’t know what it is. She drops hints that it’s alive but rotten. Saying that its mind seemed broken makes it sound mysterious Unsure if it’s an animal or a human as wolf isn’t sure himself.</vt:lpstr>
      <vt:lpstr>How to support at home…</vt:lpstr>
      <vt:lpstr>How to support at home…</vt:lpstr>
      <vt:lpstr>PowerPoint Presentation</vt:lpstr>
      <vt:lpstr>Now grab some breakfast and let’s do some reading with the children!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KS2 reading breakfast</dc:title>
  <dc:creator>Lucy Jarvis</dc:creator>
  <cp:lastModifiedBy>Becky Nicolaou</cp:lastModifiedBy>
  <cp:revision>3</cp:revision>
  <dcterms:created xsi:type="dcterms:W3CDTF">2023-06-22T11:52:36Z</dcterms:created>
  <dcterms:modified xsi:type="dcterms:W3CDTF">2023-06-30T10:50:52Z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0x0101007E7B2E6FC0FF6E46A0613EA7404F5679</vt:lpwstr>
  </property>
  <property fmtid="{D5CDD505-2E9C-101B-9397-08002B2CF9AE}" pid="3" name="MediaServiceImageTags">
    <vt:lpwstr/>
  </property>
</Properties>
</file>